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6"/>
  </p:notesMasterIdLst>
  <p:sldIdLst>
    <p:sldId id="256" r:id="rId2"/>
    <p:sldId id="342" r:id="rId3"/>
    <p:sldId id="307" r:id="rId4"/>
    <p:sldId id="322" r:id="rId5"/>
    <p:sldId id="323" r:id="rId6"/>
    <p:sldId id="336" r:id="rId7"/>
    <p:sldId id="337" r:id="rId8"/>
    <p:sldId id="338" r:id="rId9"/>
    <p:sldId id="339" r:id="rId10"/>
    <p:sldId id="292" r:id="rId11"/>
    <p:sldId id="298" r:id="rId12"/>
    <p:sldId id="297" r:id="rId13"/>
    <p:sldId id="335" r:id="rId14"/>
    <p:sldId id="326" r:id="rId15"/>
    <p:sldId id="327" r:id="rId16"/>
    <p:sldId id="328" r:id="rId17"/>
    <p:sldId id="329" r:id="rId18"/>
    <p:sldId id="332" r:id="rId19"/>
    <p:sldId id="330" r:id="rId20"/>
    <p:sldId id="331" r:id="rId21"/>
    <p:sldId id="333" r:id="rId22"/>
    <p:sldId id="334" r:id="rId23"/>
    <p:sldId id="340" r:id="rId24"/>
    <p:sldId id="34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A195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41" autoAdjust="0"/>
    <p:restoredTop sz="95362" autoAdjust="0"/>
  </p:normalViewPr>
  <p:slideViewPr>
    <p:cSldViewPr>
      <p:cViewPr>
        <p:scale>
          <a:sx n="75" d="100"/>
          <a:sy n="75" d="100"/>
        </p:scale>
        <p:origin x="-978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2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5201115485564263E-2"/>
          <c:y val="9.4628398149538134E-2"/>
          <c:w val="0.53682895888013993"/>
          <c:h val="0.8278783606242189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numFmt formatCode="0%" sourceLinked="0"/>
            <c:txPr>
              <a:bodyPr/>
              <a:lstStyle/>
              <a:p>
                <a:pPr>
                  <a:defRPr sz="4000"/>
                </a:pPr>
                <a:endParaRPr lang="ru-RU"/>
              </a:p>
            </c:txPr>
            <c:showVal val="1"/>
            <c:separator>, </c:separator>
            <c:showLeaderLines val="1"/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</c:v>
                </c:pt>
                <c:pt idx="1">
                  <c:v>0.72000000000000031</c:v>
                </c:pt>
                <c:pt idx="2">
                  <c:v>8.0000000000000057E-2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7078865502170681"/>
          <c:y val="0.3032954292792937"/>
          <c:w val="0.3292113449782933"/>
          <c:h val="0.44439821138039237"/>
        </c:manualLayout>
      </c:layout>
      <c:txPr>
        <a:bodyPr/>
        <a:lstStyle/>
        <a:p>
          <a:pPr>
            <a:defRPr sz="28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555530669951569E-2"/>
          <c:y val="0"/>
          <c:w val="0.92888938660096854"/>
          <c:h val="0.707961078659063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9 класс</c:v>
                </c:pt>
                <c:pt idx="1">
                  <c:v>10 класс</c:v>
                </c:pt>
                <c:pt idx="2">
                  <c:v>11 класс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6</c:v>
                </c:pt>
              </c:numCache>
            </c:numRef>
          </c:val>
        </c:ser>
        <c:dLbls>
          <c:showVal val="1"/>
        </c:dLbls>
        <c:overlap val="-25"/>
        <c:axId val="119825152"/>
        <c:axId val="119826688"/>
      </c:barChart>
      <c:catAx>
        <c:axId val="119825152"/>
        <c:scaling>
          <c:orientation val="minMax"/>
        </c:scaling>
        <c:axPos val="b"/>
        <c:majorTickMark val="none"/>
        <c:tickLblPos val="nextTo"/>
        <c:crossAx val="119826688"/>
        <c:crosses val="autoZero"/>
        <c:auto val="1"/>
        <c:lblAlgn val="ctr"/>
        <c:lblOffset val="100"/>
      </c:catAx>
      <c:valAx>
        <c:axId val="119826688"/>
        <c:scaling>
          <c:orientation val="minMax"/>
        </c:scaling>
        <c:delete val="1"/>
        <c:axPos val="l"/>
        <c:numFmt formatCode="General" sourceLinked="1"/>
        <c:tickLblPos val="nextTo"/>
        <c:crossAx val="1198251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726642361855742E-2"/>
          <c:y val="0"/>
          <c:w val="0.96854671527628855"/>
          <c:h val="0.7037712777849853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2008-2009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ysClr val="windowText" lastClr="000000"/>
              </a:solidFill>
            </a:ln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Международный</c:v>
                </c:pt>
                <c:pt idx="1">
                  <c:v>Россия</c:v>
                </c:pt>
                <c:pt idx="2">
                  <c:v>республика</c:v>
                </c:pt>
                <c:pt idx="3">
                  <c:v>город</c:v>
                </c:pt>
                <c:pt idx="4">
                  <c:v>Район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4</c:v>
                </c:pt>
                <c:pt idx="3">
                  <c:v>25</c:v>
                </c:pt>
                <c:pt idx="4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2009-2010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Международный</c:v>
                </c:pt>
                <c:pt idx="1">
                  <c:v>Россия</c:v>
                </c:pt>
                <c:pt idx="2">
                  <c:v>республика</c:v>
                </c:pt>
                <c:pt idx="3">
                  <c:v>город</c:v>
                </c:pt>
                <c:pt idx="4">
                  <c:v>Район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0</c:v>
                </c:pt>
                <c:pt idx="2">
                  <c:v>9</c:v>
                </c:pt>
                <c:pt idx="3">
                  <c:v>15</c:v>
                </c:pt>
                <c:pt idx="4">
                  <c:v>28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2010-2011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Международный</c:v>
                </c:pt>
                <c:pt idx="1">
                  <c:v>Россия</c:v>
                </c:pt>
                <c:pt idx="2">
                  <c:v>республика</c:v>
                </c:pt>
                <c:pt idx="3">
                  <c:v>город</c:v>
                </c:pt>
                <c:pt idx="4">
                  <c:v>Район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</c:v>
                </c:pt>
                <c:pt idx="1">
                  <c:v>0</c:v>
                </c:pt>
                <c:pt idx="2">
                  <c:v>7</c:v>
                </c:pt>
                <c:pt idx="3">
                  <c:v>27</c:v>
                </c:pt>
                <c:pt idx="4">
                  <c:v>49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2011-2012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Международный</c:v>
                </c:pt>
                <c:pt idx="1">
                  <c:v>Россия</c:v>
                </c:pt>
                <c:pt idx="2">
                  <c:v>республика</c:v>
                </c:pt>
                <c:pt idx="3">
                  <c:v>город</c:v>
                </c:pt>
                <c:pt idx="4">
                  <c:v>Район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7</c:v>
                </c:pt>
                <c:pt idx="1">
                  <c:v>2</c:v>
                </c:pt>
                <c:pt idx="2">
                  <c:v>6</c:v>
                </c:pt>
                <c:pt idx="3">
                  <c:v>28</c:v>
                </c:pt>
                <c:pt idx="4">
                  <c:v>34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2012-2013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Международный</c:v>
                </c:pt>
                <c:pt idx="1">
                  <c:v>Россия</c:v>
                </c:pt>
                <c:pt idx="2">
                  <c:v>республика</c:v>
                </c:pt>
                <c:pt idx="3">
                  <c:v>город</c:v>
                </c:pt>
                <c:pt idx="4">
                  <c:v>Район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7</c:v>
                </c:pt>
                <c:pt idx="1">
                  <c:v>5</c:v>
                </c:pt>
                <c:pt idx="2">
                  <c:v>11</c:v>
                </c:pt>
                <c:pt idx="3">
                  <c:v>17</c:v>
                </c:pt>
                <c:pt idx="4">
                  <c:v>25</c:v>
                </c:pt>
              </c:numCache>
            </c:numRef>
          </c:val>
        </c:ser>
        <c:dLbls>
          <c:showVal val="1"/>
        </c:dLbls>
        <c:overlap val="-25"/>
        <c:axId val="121728000"/>
        <c:axId val="122151680"/>
      </c:barChart>
      <c:catAx>
        <c:axId val="121728000"/>
        <c:scaling>
          <c:orientation val="minMax"/>
        </c:scaling>
        <c:axPos val="b"/>
        <c:numFmt formatCode="General" sourceLinked="1"/>
        <c:majorTickMark val="none"/>
        <c:tickLblPos val="nextTo"/>
        <c:crossAx val="122151680"/>
        <c:crosses val="autoZero"/>
        <c:auto val="1"/>
        <c:lblAlgn val="ctr"/>
        <c:lblOffset val="100"/>
      </c:catAx>
      <c:valAx>
        <c:axId val="12215168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1217280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5682383740205376E-2"/>
          <c:y val="5.6615193580801575E-2"/>
          <c:w val="0.21074218607083359"/>
          <c:h val="0.44967985263028626"/>
        </c:manualLayout>
      </c:layout>
    </c:legend>
    <c:plotVisOnly val="1"/>
    <c:dispBlanksAs val="gap"/>
  </c:chart>
  <c:txPr>
    <a:bodyPr/>
    <a:lstStyle/>
    <a:p>
      <a:pPr>
        <a:defRPr sz="1799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Мониторинг количества </a:t>
            </a:r>
            <a:r>
              <a:rPr lang="ru-RU" dirty="0"/>
              <a:t>учащихся</a:t>
            </a:r>
          </a:p>
        </c:rich>
      </c:tx>
      <c:layout>
        <c:manualLayout>
          <c:xMode val="edge"/>
          <c:yMode val="edge"/>
          <c:x val="0.16434911604326466"/>
          <c:y val="3.7640174354128128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учащихся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2008-2009</c:v>
                </c:pt>
                <c:pt idx="1">
                  <c:v>2009-2010</c:v>
                </c:pt>
                <c:pt idx="2">
                  <c:v>2010-2011</c:v>
                </c:pt>
                <c:pt idx="3">
                  <c:v>2011-2012</c:v>
                </c:pt>
                <c:pt idx="4">
                  <c:v>2012-2013</c:v>
                </c:pt>
                <c:pt idx="5">
                  <c:v>2013-2014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814</c:v>
                </c:pt>
                <c:pt idx="1">
                  <c:v>835</c:v>
                </c:pt>
                <c:pt idx="2">
                  <c:v>871</c:v>
                </c:pt>
                <c:pt idx="3">
                  <c:v>899</c:v>
                </c:pt>
                <c:pt idx="4">
                  <c:v>929</c:v>
                </c:pt>
                <c:pt idx="5">
                  <c:v>954</c:v>
                </c:pt>
              </c:numCache>
            </c:numRef>
          </c:val>
        </c:ser>
        <c:shape val="cylinder"/>
        <c:axId val="102944128"/>
        <c:axId val="102945920"/>
        <c:axId val="0"/>
      </c:bar3DChart>
      <c:catAx>
        <c:axId val="10294412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02945920"/>
        <c:crosses val="autoZero"/>
        <c:auto val="1"/>
        <c:lblAlgn val="ctr"/>
        <c:lblOffset val="100"/>
      </c:catAx>
      <c:valAx>
        <c:axId val="102945920"/>
        <c:scaling>
          <c:orientation val="minMax"/>
        </c:scaling>
        <c:axPos val="l"/>
        <c:majorGridlines/>
        <c:numFmt formatCode="General" sourceLinked="1"/>
        <c:tickLblPos val="nextTo"/>
        <c:crossAx val="102944128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/>
              <a:t>2013-2014учебный </a:t>
            </a:r>
            <a:r>
              <a:rPr lang="ru-RU" dirty="0"/>
              <a:t>год</a:t>
            </a:r>
          </a:p>
        </c:rich>
      </c:tx>
      <c:layout>
        <c:manualLayout>
          <c:xMode val="edge"/>
          <c:yMode val="edge"/>
          <c:x val="0.21252828111123206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3.0092592592592591E-2"/>
          <c:y val="0.16150793650793763"/>
          <c:w val="0.77161818314377772"/>
          <c:h val="0.7948412698412695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2011-2012 учебный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высшее </c:v>
                </c:pt>
                <c:pt idx="1">
                  <c:v>среднее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59</c:v>
                </c:pt>
                <c:pt idx="1">
                  <c:v>8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высшая категория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Val val="1"/>
          </c:dLbls>
          <c:cat>
            <c:strRef>
              <c:f>Лист1!$B$1:$F$1</c:f>
              <c:strCache>
                <c:ptCount val="5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  <c:pt idx="4">
                  <c:v>2013-2014</c:v>
                </c:pt>
              </c:strCache>
            </c:strRef>
          </c:cat>
          <c:val>
            <c:numRef>
              <c:f>Лист1!$B$2:$F$2</c:f>
              <c:numCache>
                <c:formatCode>General</c:formatCode>
                <c:ptCount val="5"/>
                <c:pt idx="0">
                  <c:v>20</c:v>
                </c:pt>
                <c:pt idx="1">
                  <c:v>22</c:v>
                </c:pt>
                <c:pt idx="2">
                  <c:v>22</c:v>
                </c:pt>
                <c:pt idx="3">
                  <c:v>23</c:v>
                </c:pt>
                <c:pt idx="4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первая категория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Val val="1"/>
          </c:dLbls>
          <c:cat>
            <c:strRef>
              <c:f>Лист1!$B$1:$F$1</c:f>
              <c:strCache>
                <c:ptCount val="5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  <c:pt idx="4">
                  <c:v>2013-2014</c:v>
                </c:pt>
              </c:strCache>
            </c:strRef>
          </c:cat>
          <c:val>
            <c:numRef>
              <c:f>Лист1!$B$3:$F$3</c:f>
              <c:numCache>
                <c:formatCode>General</c:formatCode>
                <c:ptCount val="5"/>
                <c:pt idx="0">
                  <c:v>17</c:v>
                </c:pt>
                <c:pt idx="1">
                  <c:v>22</c:v>
                </c:pt>
                <c:pt idx="2">
                  <c:v>25</c:v>
                </c:pt>
                <c:pt idx="3">
                  <c:v>24</c:v>
                </c:pt>
                <c:pt idx="4">
                  <c:v>21</c:v>
                </c:pt>
              </c:numCache>
            </c:numRef>
          </c:val>
        </c:ser>
        <c:dLbls>
          <c:showVal val="1"/>
        </c:dLbls>
        <c:marker val="1"/>
        <c:axId val="113214976"/>
        <c:axId val="113216512"/>
      </c:lineChart>
      <c:catAx>
        <c:axId val="1132149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3216512"/>
        <c:crosses val="autoZero"/>
        <c:auto val="1"/>
        <c:lblAlgn val="ctr"/>
        <c:lblOffset val="100"/>
      </c:catAx>
      <c:valAx>
        <c:axId val="113216512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113214976"/>
        <c:crosses val="autoZero"/>
        <c:crossBetween val="between"/>
      </c:valAx>
      <c:spPr>
        <a:ln w="57150"/>
      </c:spPr>
    </c:plotArea>
    <c:legend>
      <c:legendPos val="t"/>
      <c:legendEntry>
        <c:idx val="1"/>
        <c:txPr>
          <a:bodyPr/>
          <a:lstStyle/>
          <a:p>
            <a:pPr>
              <a:defRPr sz="2800" b="1">
                <a:solidFill>
                  <a:srgbClr val="FF9900"/>
                </a:solidFill>
              </a:defRPr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2800" b="1">
                <a:solidFill>
                  <a:schemeClr val="accent2"/>
                </a:solidFill>
              </a:defRPr>
            </a:pPr>
            <a:endParaRPr lang="ru-RU"/>
          </a:p>
        </c:txPr>
      </c:legendEntry>
      <c:layout/>
      <c:txPr>
        <a:bodyPr/>
        <a:lstStyle/>
        <a:p>
          <a:pPr>
            <a:defRPr sz="2800" b="1">
              <a:solidFill>
                <a:srgbClr val="FF0000"/>
              </a:solidFill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555530669951569E-2"/>
          <c:y val="0"/>
          <c:w val="0.92888938660096854"/>
          <c:h val="0.707961078659063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  <c:pt idx="3">
                  <c:v>2-4 классы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24</c:v>
                </c:pt>
                <c:pt idx="2">
                  <c:v>30</c:v>
                </c:pt>
                <c:pt idx="3">
                  <c:v>74</c:v>
                </c:pt>
              </c:numCache>
            </c:numRef>
          </c:val>
        </c:ser>
        <c:dLbls>
          <c:showVal val="1"/>
        </c:dLbls>
        <c:overlap val="-25"/>
        <c:axId val="118602368"/>
        <c:axId val="119415168"/>
      </c:barChart>
      <c:catAx>
        <c:axId val="118602368"/>
        <c:scaling>
          <c:orientation val="minMax"/>
        </c:scaling>
        <c:axPos val="b"/>
        <c:majorTickMark val="none"/>
        <c:tickLblPos val="nextTo"/>
        <c:crossAx val="119415168"/>
        <c:crosses val="autoZero"/>
        <c:auto val="1"/>
        <c:lblAlgn val="ctr"/>
        <c:lblOffset val="100"/>
      </c:catAx>
      <c:valAx>
        <c:axId val="119415168"/>
        <c:scaling>
          <c:orientation val="minMax"/>
        </c:scaling>
        <c:delete val="1"/>
        <c:axPos val="l"/>
        <c:numFmt formatCode="General" sourceLinked="1"/>
        <c:tickLblPos val="nextTo"/>
        <c:crossAx val="1186023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3618764009921963"/>
          <c:y val="4.9538909308310973E-2"/>
          <c:w val="0.67944178684947842"/>
          <c:h val="0.61264594809264561"/>
        </c:manualLayout>
      </c:layout>
      <c:bar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2 класс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  <c:pt idx="3">
                  <c:v>2-4 классы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91</c:v>
                </c:pt>
                <c:pt idx="1">
                  <c:v>80</c:v>
                </c:pt>
                <c:pt idx="2">
                  <c:v>76.3</c:v>
                </c:pt>
                <c:pt idx="3">
                  <c:v>83.1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3 класс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  <c:pt idx="3">
                  <c:v>2-4 классы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4 класс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 класс</c:v>
                </c:pt>
                <c:pt idx="1">
                  <c:v>3 класс</c:v>
                </c:pt>
                <c:pt idx="2">
                  <c:v>4 класс</c:v>
                </c:pt>
                <c:pt idx="3">
                  <c:v>2-4 классы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axId val="119481088"/>
        <c:axId val="119482624"/>
      </c:barChart>
      <c:catAx>
        <c:axId val="119481088"/>
        <c:scaling>
          <c:orientation val="minMax"/>
        </c:scaling>
        <c:axPos val="b"/>
        <c:numFmt formatCode="General" sourceLinked="1"/>
        <c:tickLblPos val="nextTo"/>
        <c:crossAx val="119482624"/>
        <c:crosses val="autoZero"/>
        <c:auto val="1"/>
        <c:lblAlgn val="ctr"/>
        <c:lblOffset val="100"/>
      </c:catAx>
      <c:valAx>
        <c:axId val="119482624"/>
        <c:scaling>
          <c:orientation val="minMax"/>
        </c:scaling>
        <c:axPos val="l"/>
        <c:majorGridlines/>
        <c:numFmt formatCode="General" sourceLinked="1"/>
        <c:tickLblPos val="nextTo"/>
        <c:crossAx val="1194810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3"/>
  <c:chart>
    <c:autoTitleDeleted val="1"/>
    <c:plotArea>
      <c:layout>
        <c:manualLayout>
          <c:layoutTarget val="inner"/>
          <c:xMode val="edge"/>
          <c:yMode val="edge"/>
          <c:x val="0.17398727413324239"/>
          <c:y val="5.6238922616060796E-2"/>
          <c:w val="0.79229622635862773"/>
          <c:h val="0.7116830193799036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50 %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Лист1!$A$2:$A$5</c:f>
              <c:strCache>
                <c:ptCount val="4"/>
                <c:pt idx="0">
                  <c:v>5 классы</c:v>
                </c:pt>
                <c:pt idx="1">
                  <c:v>6 классы</c:v>
                </c:pt>
                <c:pt idx="2">
                  <c:v>7 классы</c:v>
                </c:pt>
                <c:pt idx="3">
                  <c:v>8 классы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0.59799999999999998</c:v>
                </c:pt>
                <c:pt idx="1">
                  <c:v>0.63300000000000023</c:v>
                </c:pt>
                <c:pt idx="2">
                  <c:v>0.66600000000000026</c:v>
                </c:pt>
                <c:pt idx="3" formatCode="0.00%">
                  <c:v>0.45</c:v>
                </c:pt>
              </c:numCache>
            </c:numRef>
          </c:val>
        </c:ser>
        <c:dLbls>
          <c:showVal val="1"/>
        </c:dLbls>
        <c:axId val="120784768"/>
        <c:axId val="120786304"/>
      </c:barChart>
      <c:catAx>
        <c:axId val="120784768"/>
        <c:scaling>
          <c:orientation val="minMax"/>
        </c:scaling>
        <c:axPos val="b"/>
        <c:tickLblPos val="nextTo"/>
        <c:crossAx val="120786304"/>
        <c:crosses val="autoZero"/>
        <c:auto val="1"/>
        <c:lblAlgn val="ctr"/>
        <c:lblOffset val="100"/>
      </c:catAx>
      <c:valAx>
        <c:axId val="120786304"/>
        <c:scaling>
          <c:orientation val="minMax"/>
        </c:scaling>
        <c:axPos val="l"/>
        <c:majorGridlines/>
        <c:numFmt formatCode="0%" sourceLinked="1"/>
        <c:tickLblPos val="nextTo"/>
        <c:crossAx val="1207847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3.555530669951569E-2"/>
          <c:y val="0"/>
          <c:w val="0.92888938660096854"/>
          <c:h val="0.7079610786590632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отличники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5 класс</c:v>
                </c:pt>
                <c:pt idx="1">
                  <c:v>6 класс</c:v>
                </c:pt>
                <c:pt idx="2">
                  <c:v>7 класс</c:v>
                </c:pt>
                <c:pt idx="3">
                  <c:v>8 класс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7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</c:ser>
        <c:dLbls>
          <c:showVal val="1"/>
        </c:dLbls>
        <c:overlap val="-25"/>
        <c:axId val="118962816"/>
        <c:axId val="118972800"/>
      </c:barChart>
      <c:catAx>
        <c:axId val="118962816"/>
        <c:scaling>
          <c:orientation val="minMax"/>
        </c:scaling>
        <c:axPos val="b"/>
        <c:majorTickMark val="none"/>
        <c:tickLblPos val="nextTo"/>
        <c:crossAx val="118972800"/>
        <c:crosses val="autoZero"/>
        <c:auto val="1"/>
        <c:lblAlgn val="ctr"/>
        <c:lblOffset val="100"/>
      </c:catAx>
      <c:valAx>
        <c:axId val="118972800"/>
        <c:scaling>
          <c:orientation val="minMax"/>
        </c:scaling>
        <c:delete val="1"/>
        <c:axPos val="l"/>
        <c:numFmt formatCode="General" sourceLinked="1"/>
        <c:tickLblPos val="nextTo"/>
        <c:crossAx val="1189628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3"/>
  <c:chart>
    <c:autoTitleDeleted val="1"/>
    <c:plotArea>
      <c:layout>
        <c:manualLayout>
          <c:layoutTarget val="inner"/>
          <c:xMode val="edge"/>
          <c:yMode val="edge"/>
          <c:x val="0.17398727413324241"/>
          <c:y val="5.6238922616060796E-2"/>
          <c:w val="0.79229622635862773"/>
          <c:h val="0.7116830193799036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50 %</a:t>
                    </a:r>
                    <a:endParaRPr lang="en-US" dirty="0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9 классы</c:v>
                </c:pt>
                <c:pt idx="1">
                  <c:v>10 классы</c:v>
                </c:pt>
                <c:pt idx="2">
                  <c:v>11 классы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0.44</c:v>
                </c:pt>
                <c:pt idx="1">
                  <c:v>0.4300000000000001</c:v>
                </c:pt>
                <c:pt idx="2">
                  <c:v>0.54300000000000004</c:v>
                </c:pt>
              </c:numCache>
            </c:numRef>
          </c:val>
        </c:ser>
        <c:dLbls>
          <c:showVal val="1"/>
        </c:dLbls>
        <c:axId val="118947840"/>
        <c:axId val="118949376"/>
      </c:barChart>
      <c:catAx>
        <c:axId val="118947840"/>
        <c:scaling>
          <c:orientation val="minMax"/>
        </c:scaling>
        <c:axPos val="b"/>
        <c:tickLblPos val="nextTo"/>
        <c:crossAx val="118949376"/>
        <c:crosses val="autoZero"/>
        <c:auto val="1"/>
        <c:lblAlgn val="ctr"/>
        <c:lblOffset val="100"/>
      </c:catAx>
      <c:valAx>
        <c:axId val="118949376"/>
        <c:scaling>
          <c:orientation val="minMax"/>
        </c:scaling>
        <c:axPos val="l"/>
        <c:majorGridlines/>
        <c:numFmt formatCode="0%" sourceLinked="1"/>
        <c:tickLblPos val="nextTo"/>
        <c:crossAx val="1189478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FD9F2-B4F6-4D2F-AB51-087D487BA79A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32FAD-9391-4A2B-9403-E9116F596F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DBF9BD7-6A14-4900-9905-9FC4ADE90B55}" type="slidenum">
              <a:rPr lang="ru-RU">
                <a:latin typeface="Arial" pitchFamily="34" charset="0"/>
              </a:rPr>
              <a:pPr/>
              <a:t>10</a:t>
            </a:fld>
            <a:endParaRPr 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FD994C-0A46-49B8-A5E7-01C916B6DF1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2A941CA-B029-410A-9AA8-3D6A6AA8D94C}" type="datetimeFigureOut">
              <a:rPr lang="ru-RU" smtClean="0"/>
              <a:pPr/>
              <a:t>12.09.2013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936CCF5-BC23-4B1B-B3B1-666606AF0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2643158"/>
            <a:ext cx="6757788" cy="4214842"/>
          </a:xfrm>
        </p:spPr>
        <p:txBody>
          <a:bodyPr/>
          <a:lstStyle/>
          <a:p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1.Итоги работы</a:t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гимназии </a:t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 2012-2013 </a:t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учебный год</a:t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Планы на </a:t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2013-2014</a:t>
            </a:r>
            <a:b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учебный год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4" name="Рисунок 3" descr="IMGA09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2240000" cy="126000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IMGA09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526058"/>
            <a:ext cx="2240000" cy="126000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A08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857496"/>
            <a:ext cx="2240000" cy="126000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IMGA08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5429264"/>
            <a:ext cx="2240000" cy="126000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IMGA09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4214818"/>
            <a:ext cx="2240000" cy="126000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11"/>
          <p:cNvSpPr txBox="1">
            <a:spLocks noChangeArrowheads="1"/>
          </p:cNvSpPr>
          <p:nvPr/>
        </p:nvSpPr>
        <p:spPr bwMode="auto">
          <a:xfrm>
            <a:off x="1500166" y="1500174"/>
            <a:ext cx="39290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Успеваемость – 100%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 – 64,6%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285728"/>
            <a:ext cx="7715304" cy="107721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Мониторинг </a:t>
            </a:r>
          </a:p>
          <a:p>
            <a:pPr algn="ctr"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успеваемости и качества знаний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57224" y="2714620"/>
          <a:ext cx="609600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Классы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Качество за год</a:t>
                      </a:r>
                      <a:endParaRPr lang="ru-RU" sz="2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2-4 класс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82,5 %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5-9 класс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55,7 %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10-11 класс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47,7 %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85728"/>
            <a:ext cx="7715304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Успеваемость 2-4 классы</a:t>
            </a:r>
            <a:endParaRPr lang="ru-RU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928794" y="928670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 знаний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1000100" y="4786322"/>
            <a:ext cx="23574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отличников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143372" y="3222628"/>
          <a:ext cx="3929090" cy="363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142844" y="1428736"/>
          <a:ext cx="6429420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85728"/>
            <a:ext cx="7715304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Успеваемость 5-8 классы</a:t>
            </a:r>
            <a:endParaRPr lang="ru-RU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28596" y="1785926"/>
          <a:ext cx="3714776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071538" y="1214422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 знаний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5214942" y="1643050"/>
            <a:ext cx="23574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отличников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357686" y="3000372"/>
          <a:ext cx="3929090" cy="363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85728"/>
            <a:ext cx="7715304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Успеваемость 9-11 классы</a:t>
            </a:r>
            <a:endParaRPr lang="ru-RU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28596" y="1785926"/>
          <a:ext cx="3714776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1071538" y="1214422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 знаний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5214942" y="1643050"/>
            <a:ext cx="23574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отличников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357686" y="3000372"/>
          <a:ext cx="3929090" cy="363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97245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ЕГЭ – 2013</a:t>
            </a:r>
            <a:b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Средний балл  2010-2013  гг.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2" y="1317752"/>
          <a:ext cx="7358114" cy="504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511"/>
                <a:gridCol w="1135067"/>
                <a:gridCol w="928694"/>
                <a:gridCol w="1000132"/>
                <a:gridCol w="1000132"/>
                <a:gridCol w="857256"/>
                <a:gridCol w="1357322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Предметы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Московский  район  2013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Казань 2013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РТ 2013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 CYR"/>
                          <a:ea typeface="Calibri"/>
                          <a:cs typeface="Times New Roman"/>
                        </a:rPr>
                        <a:t>67,7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 CYR"/>
                          <a:ea typeface="Calibri"/>
                          <a:cs typeface="Times New Roman"/>
                        </a:rPr>
                        <a:t>66,4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 CYR"/>
                          <a:ea typeface="Calibri"/>
                          <a:cs typeface="Times New Roman"/>
                        </a:rPr>
                        <a:t>73,7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69.2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67,3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58,3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60,5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57,6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56,6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53,3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63,8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69,4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66,3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63,7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66,7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63,5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62,5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66,3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64,1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62,9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61,4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65,5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77,5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70,1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67,3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65,7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62,25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61,6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80,8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80,4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75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70,5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79,6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82,6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75,5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74,6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71,1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57,9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62,4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Немецкий язык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69,2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79.6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79,9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77,6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68,6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71,4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63,5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61,8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ЕГЭ- 2013 </a:t>
            </a:r>
            <a:b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лучшие результаты (свыше 80 б)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Русский язык -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15</a:t>
            </a:r>
            <a:r>
              <a:rPr lang="ru-RU" dirty="0" smtClean="0"/>
              <a:t> учащихся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История</a:t>
            </a:r>
            <a:r>
              <a:rPr lang="ru-RU" dirty="0" smtClean="0"/>
              <a:t> - 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  <a:r>
              <a:rPr lang="ru-RU" dirty="0" smtClean="0"/>
              <a:t> учащихся</a:t>
            </a:r>
          </a:p>
          <a:p>
            <a:r>
              <a:rPr lang="ru-RU" b="1" dirty="0" smtClean="0"/>
              <a:t>Обществознание -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1</a:t>
            </a:r>
            <a:r>
              <a:rPr lang="ru-RU" dirty="0" smtClean="0"/>
              <a:t> учащийся</a:t>
            </a:r>
          </a:p>
          <a:p>
            <a:r>
              <a:rPr lang="ru-RU" b="1" dirty="0" smtClean="0"/>
              <a:t>Биология - 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  <a:r>
              <a:rPr lang="ru-RU" dirty="0" smtClean="0"/>
              <a:t> учащихся</a:t>
            </a:r>
          </a:p>
          <a:p>
            <a:r>
              <a:rPr lang="ru-RU" b="1" dirty="0" smtClean="0"/>
              <a:t>Информатика</a:t>
            </a:r>
            <a:r>
              <a:rPr lang="ru-RU" dirty="0" smtClean="0"/>
              <a:t> - </a:t>
            </a:r>
            <a:r>
              <a:rPr lang="ru-RU" dirty="0" smtClean="0">
                <a:solidFill>
                  <a:srgbClr val="FF0000"/>
                </a:solidFill>
              </a:rPr>
              <a:t>5</a:t>
            </a:r>
            <a:r>
              <a:rPr lang="ru-RU" dirty="0" smtClean="0"/>
              <a:t> учащихся</a:t>
            </a:r>
          </a:p>
          <a:p>
            <a:r>
              <a:rPr lang="ru-RU" b="1" dirty="0" smtClean="0"/>
              <a:t>Немецкий язык</a:t>
            </a:r>
            <a:r>
              <a:rPr lang="ru-RU" dirty="0" smtClean="0"/>
              <a:t> - </a:t>
            </a:r>
            <a:r>
              <a:rPr lang="ru-RU" dirty="0" smtClean="0">
                <a:solidFill>
                  <a:srgbClr val="FF0000"/>
                </a:solidFill>
              </a:rPr>
              <a:t>5</a:t>
            </a:r>
            <a:r>
              <a:rPr lang="ru-RU" dirty="0" smtClean="0"/>
              <a:t> учащихся</a:t>
            </a:r>
          </a:p>
          <a:p>
            <a:r>
              <a:rPr lang="ru-RU" b="1" dirty="0" smtClean="0"/>
              <a:t>Физика - 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  <a:r>
              <a:rPr lang="ru-RU" dirty="0" smtClean="0"/>
              <a:t> учащихся</a:t>
            </a:r>
          </a:p>
          <a:p>
            <a:r>
              <a:rPr lang="ru-RU" b="1" dirty="0" smtClean="0"/>
              <a:t>Химия - </a:t>
            </a:r>
            <a:r>
              <a:rPr lang="ru-RU" dirty="0" smtClean="0">
                <a:solidFill>
                  <a:srgbClr val="FF0000"/>
                </a:solidFill>
              </a:rPr>
              <a:t>2</a:t>
            </a:r>
            <a:r>
              <a:rPr lang="ru-RU" dirty="0" smtClean="0"/>
              <a:t> учащихся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357158" y="428604"/>
          <a:ext cx="8310621" cy="6232966"/>
        </p:xfrm>
        <a:graphic>
          <a:graphicData uri="http://schemas.openxmlformats.org/presentationml/2006/ole">
            <p:oleObj spid="_x0000_s83970" name="Слайд" r:id="rId3" imgW="4104199" imgH="3076952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571480"/>
            <a:ext cx="771530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Лучшие средние баллы ЕГЭ </a:t>
            </a:r>
          </a:p>
          <a:p>
            <a:pPr indent="449263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русскому языку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гимназий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Московского района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i="0" u="none" strike="noStrike" normalizeH="0" baseline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гимназия-интернат №4- </a:t>
            </a:r>
            <a:r>
              <a:rPr kumimoji="0" lang="ru-RU" sz="2800" i="0" u="none" strike="noStrike" normalizeH="0" baseline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78,8</a:t>
            </a:r>
            <a:endParaRPr kumimoji="0" lang="ru-RU" sz="2800" i="0" u="none" strike="noStrike" normalizeH="0" baseline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i="0" u="none" strike="noStrike" normalizeH="0" baseline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гимназия №122 – </a:t>
            </a:r>
            <a:r>
              <a:rPr kumimoji="0" lang="ru-RU" sz="2800" i="0" u="none" strike="noStrike" normalizeH="0" baseline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76,3 </a:t>
            </a:r>
            <a:endParaRPr kumimoji="0" lang="ru-RU" sz="2800" i="0" u="none" strike="noStrike" normalizeH="0" baseline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i="0" u="none" strike="noStrike" normalizeH="0" baseline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гимназия №12 – 76,2 </a:t>
            </a:r>
            <a:endParaRPr kumimoji="0" lang="ru-RU" sz="2800" i="0" u="none" strike="noStrike" normalizeH="0" baseline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i="0" u="none" strike="noStrike" normalizeH="0" baseline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гимназия №102 – 75,9</a:t>
            </a:r>
            <a:endParaRPr kumimoji="0" lang="ru-RU" sz="2800" i="0" u="none" strike="noStrike" normalizeH="0" baseline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i="0" u="none" strike="noStrike" normalizeH="0" baseline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гимназия </a:t>
            </a:r>
            <a:r>
              <a:rPr kumimoji="0" lang="ru-RU" sz="2800" i="0" u="none" strike="noStrike" normalizeH="0" baseline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№94 – 73,7 </a:t>
            </a:r>
            <a:endParaRPr kumimoji="0" lang="ru-RU" sz="2800" i="0" u="none" strike="noStrike" normalizeH="0" baseline="0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4929198"/>
            <a:ext cx="5735801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Рейтинг по городу Казани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3600" b="1" dirty="0" smtClean="0">
                <a:ln/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21 место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42048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ГИА - 2013</a:t>
            </a: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214346" y="1318022"/>
            <a:ext cx="8929718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3200" b="1" i="0" u="sng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Рейтинг по городу Казани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3200" b="1" i="0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strike="noStrike" normalizeH="0" baseline="0" dirty="0" smtClean="0">
                <a:ln/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 место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3200" b="1" i="0" strike="noStrike" normalizeH="0" baseline="0" dirty="0" smtClean="0">
              <a:ln/>
              <a:solidFill>
                <a:schemeClr val="accent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3200" b="1" i="0" u="sng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учащихся гимназии № </a:t>
            </a:r>
            <a:r>
              <a:rPr kumimoji="0" lang="ru-RU" sz="3200" b="1" i="0" u="sng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94,</a:t>
            </a:r>
            <a:endParaRPr kumimoji="0" lang="ru-RU" sz="3200" b="1" i="0" u="sng" strike="noStrike" normalizeH="0" baseline="0" dirty="0" smtClean="0">
              <a:ln/>
              <a:solidFill>
                <a:schemeClr val="accent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3200" b="1" i="0" u="sng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выполнивших работу на 100 %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3200" b="1" i="0" u="sng" strike="noStrike" normalizeH="0" baseline="0" dirty="0" smtClean="0">
              <a:ln/>
              <a:solidFill>
                <a:schemeClr val="accent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3200" b="1" i="0" strike="noStrike" normalizeH="0" baseline="0" dirty="0" smtClean="0">
                <a:ln/>
                <a:solidFill>
                  <a:schemeClr val="accent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Русский язык  -  </a:t>
            </a:r>
            <a:r>
              <a:rPr kumimoji="0" lang="ru-RU" sz="3200" b="1" i="0" strike="noStrike" normalizeH="0" baseline="0" dirty="0" smtClean="0">
                <a:ln/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человек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32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Химия </a:t>
            </a:r>
            <a:r>
              <a:rPr lang="ru-RU" sz="32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 человек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32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Информатика – </a:t>
            </a:r>
            <a:r>
              <a:rPr lang="ru-RU" sz="32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человек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endParaRPr lang="ru-RU" sz="2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endParaRPr lang="ru-RU" sz="2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1800" b="1" i="0" u="none" strike="noStrike" normalizeH="0" baseline="0" dirty="0" smtClean="0">
              <a:ln/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28604"/>
            <a:ext cx="8534400" cy="75895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0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оценка ГИА  </a:t>
            </a:r>
            <a:br>
              <a:rPr lang="ru-RU" b="0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0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2010-2013 гг.</a:t>
            </a:r>
            <a:endParaRPr lang="ru-RU" b="0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357298"/>
          <a:ext cx="8686798" cy="5203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190"/>
                <a:gridCol w="689433"/>
                <a:gridCol w="940136"/>
                <a:gridCol w="877460"/>
                <a:gridCol w="1065487"/>
                <a:gridCol w="1254962"/>
                <a:gridCol w="1454371"/>
                <a:gridCol w="108875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Предметы 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2009/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2010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2010/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2011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2011/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2012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2012/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Calibri"/>
                          <a:ea typeface="Times New Roman"/>
                          <a:cs typeface="Times New Roman"/>
                        </a:rPr>
                        <a:t>Московский район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Казань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РТ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2013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Русский язык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3,4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3,8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4,1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Математика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3,2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4,2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3,6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Физика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3,8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4,33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История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4,1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4,28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Обществознание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3,3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Биология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4,5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Химия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4,2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Информатика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4,7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Немецкий язык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4,7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Литература 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B05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3,31</a:t>
                      </a:r>
                      <a:endParaRPr lang="ru-RU" sz="20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200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2000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42852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Удовлетворены ли вы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нынешней системой образования?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0" y="928670"/>
          <a:ext cx="8094718" cy="5666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34400" cy="128588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ГИА - 2013</a:t>
            </a:r>
            <a:b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cap="none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42910" y="1857364"/>
          <a:ext cx="7196157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4"/>
                <a:gridCol w="1143008"/>
                <a:gridCol w="1112122"/>
                <a:gridCol w="1244537"/>
                <a:gridCol w="14104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Качество</a:t>
                      </a:r>
                      <a:endParaRPr lang="ru-RU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2012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2013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Казань 2013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РТ 2013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77,2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80,2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66,2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65,4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48,1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89,1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</a:rPr>
                        <a:t>89,3</a:t>
                      </a:r>
                      <a:endParaRPr lang="ru-RU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94,4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66,7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Немецкий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73,1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95,4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Татарский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5800" algn="l"/>
                        </a:tabLs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190500" y="279400"/>
            <a:ext cx="8739188" cy="6148388"/>
            <a:chOff x="120" y="176"/>
            <a:chExt cx="5505" cy="3873"/>
          </a:xfrm>
        </p:grpSpPr>
        <p:sp>
          <p:nvSpPr>
            <p:cNvPr id="12290" name="AutoShape 2"/>
            <p:cNvSpPr>
              <a:spLocks noChangeAspect="1" noChangeArrowheads="1" noTextEdit="1"/>
            </p:cNvSpPr>
            <p:nvPr/>
          </p:nvSpPr>
          <p:spPr bwMode="auto">
            <a:xfrm>
              <a:off x="225" y="176"/>
              <a:ext cx="5400" cy="3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855" y="225"/>
              <a:ext cx="4405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700" b="1" i="0" u="none" strike="noStrike" normalizeH="0" baseline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ГИА – 2013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700" b="1" i="0" u="none" strike="noStrike" normalizeH="0" baseline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показатели качества </a:t>
              </a:r>
              <a:r>
                <a:rPr kumimoji="0" lang="ru-RU" sz="2700" b="1" i="0" u="none" strike="noStrike" normalizeH="0" baseline="0" dirty="0" err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обученности</a:t>
              </a:r>
              <a:r>
                <a:rPr kumimoji="0" lang="ru-RU" sz="2700" b="1" i="0" u="none" strike="noStrike" normalizeH="0" baseline="0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по русскому языку, Московский район </a:t>
              </a:r>
              <a:endParaRPr kumimoji="0" lang="ru-RU" sz="1800" b="1" i="0" u="none" strike="noStrike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140"/>
            <p:cNvGrpSpPr>
              <a:grpSpLocks/>
            </p:cNvGrpSpPr>
            <p:nvPr/>
          </p:nvGrpSpPr>
          <p:grpSpPr bwMode="auto">
            <a:xfrm>
              <a:off x="120" y="741"/>
              <a:ext cx="5494" cy="3259"/>
              <a:chOff x="120" y="741"/>
              <a:chExt cx="5494" cy="3259"/>
            </a:xfrm>
          </p:grpSpPr>
          <p:sp>
            <p:nvSpPr>
              <p:cNvPr id="12302" name="Rectangle 14"/>
              <p:cNvSpPr>
                <a:spLocks noChangeArrowheads="1"/>
              </p:cNvSpPr>
              <p:nvPr/>
            </p:nvSpPr>
            <p:spPr bwMode="auto">
              <a:xfrm>
                <a:off x="610" y="812"/>
                <a:ext cx="4960" cy="25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3" name="Line 15"/>
              <p:cNvSpPr>
                <a:spLocks noChangeShapeType="1"/>
              </p:cNvSpPr>
              <p:nvPr/>
            </p:nvSpPr>
            <p:spPr bwMode="auto">
              <a:xfrm>
                <a:off x="610" y="2964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4" name="Line 16"/>
              <p:cNvSpPr>
                <a:spLocks noChangeShapeType="1"/>
              </p:cNvSpPr>
              <p:nvPr/>
            </p:nvSpPr>
            <p:spPr bwMode="auto">
              <a:xfrm>
                <a:off x="610" y="2528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5" name="Line 17"/>
              <p:cNvSpPr>
                <a:spLocks noChangeShapeType="1"/>
              </p:cNvSpPr>
              <p:nvPr/>
            </p:nvSpPr>
            <p:spPr bwMode="auto">
              <a:xfrm>
                <a:off x="610" y="2101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6" name="Line 18"/>
              <p:cNvSpPr>
                <a:spLocks noChangeShapeType="1"/>
              </p:cNvSpPr>
              <p:nvPr/>
            </p:nvSpPr>
            <p:spPr bwMode="auto">
              <a:xfrm>
                <a:off x="610" y="1674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7" name="Line 19"/>
              <p:cNvSpPr>
                <a:spLocks noChangeShapeType="1"/>
              </p:cNvSpPr>
              <p:nvPr/>
            </p:nvSpPr>
            <p:spPr bwMode="auto">
              <a:xfrm>
                <a:off x="610" y="1239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8" name="Line 20"/>
              <p:cNvSpPr>
                <a:spLocks noChangeShapeType="1"/>
              </p:cNvSpPr>
              <p:nvPr/>
            </p:nvSpPr>
            <p:spPr bwMode="auto">
              <a:xfrm>
                <a:off x="610" y="812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09" name="Rectangle 21"/>
              <p:cNvSpPr>
                <a:spLocks noChangeArrowheads="1"/>
              </p:cNvSpPr>
              <p:nvPr/>
            </p:nvSpPr>
            <p:spPr bwMode="auto">
              <a:xfrm>
                <a:off x="610" y="812"/>
                <a:ext cx="4960" cy="2579"/>
              </a:xfrm>
              <a:prstGeom prst="rect">
                <a:avLst/>
              </a:prstGeom>
              <a:noFill/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0" name="Rectangle 22"/>
              <p:cNvSpPr>
                <a:spLocks noChangeArrowheads="1"/>
              </p:cNvSpPr>
              <p:nvPr/>
            </p:nvSpPr>
            <p:spPr bwMode="auto">
              <a:xfrm>
                <a:off x="645" y="1239"/>
                <a:ext cx="45" cy="2152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1" name="Rectangle 23"/>
              <p:cNvSpPr>
                <a:spLocks noChangeArrowheads="1"/>
              </p:cNvSpPr>
              <p:nvPr/>
            </p:nvSpPr>
            <p:spPr bwMode="auto">
              <a:xfrm>
                <a:off x="849" y="1381"/>
                <a:ext cx="44" cy="2010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2" name="Rectangle 24"/>
              <p:cNvSpPr>
                <a:spLocks noChangeArrowheads="1"/>
              </p:cNvSpPr>
              <p:nvPr/>
            </p:nvSpPr>
            <p:spPr bwMode="auto">
              <a:xfrm>
                <a:off x="1062" y="1532"/>
                <a:ext cx="44" cy="185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3" name="Rectangle 25"/>
              <p:cNvSpPr>
                <a:spLocks noChangeArrowheads="1"/>
              </p:cNvSpPr>
              <p:nvPr/>
            </p:nvSpPr>
            <p:spPr bwMode="auto">
              <a:xfrm>
                <a:off x="1265" y="1587"/>
                <a:ext cx="45" cy="1804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4" name="Rectangle 26"/>
              <p:cNvSpPr>
                <a:spLocks noChangeArrowheads="1"/>
              </p:cNvSpPr>
              <p:nvPr/>
            </p:nvSpPr>
            <p:spPr bwMode="auto">
              <a:xfrm>
                <a:off x="1469" y="1642"/>
                <a:ext cx="44" cy="174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5" name="Rectangle 27"/>
              <p:cNvSpPr>
                <a:spLocks noChangeArrowheads="1"/>
              </p:cNvSpPr>
              <p:nvPr/>
            </p:nvSpPr>
            <p:spPr bwMode="auto">
              <a:xfrm>
                <a:off x="1682" y="1666"/>
                <a:ext cx="44" cy="1725"/>
              </a:xfrm>
              <a:prstGeom prst="rect">
                <a:avLst/>
              </a:prstGeom>
              <a:solidFill>
                <a:srgbClr val="FF0000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2316" name="Rectangle 28"/>
              <p:cNvSpPr>
                <a:spLocks noChangeArrowheads="1"/>
              </p:cNvSpPr>
              <p:nvPr/>
            </p:nvSpPr>
            <p:spPr bwMode="auto">
              <a:xfrm>
                <a:off x="1885" y="1698"/>
                <a:ext cx="45" cy="1693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7" name="Rectangle 29"/>
              <p:cNvSpPr>
                <a:spLocks noChangeArrowheads="1"/>
              </p:cNvSpPr>
              <p:nvPr/>
            </p:nvSpPr>
            <p:spPr bwMode="auto">
              <a:xfrm>
                <a:off x="2089" y="1888"/>
                <a:ext cx="44" cy="1503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8" name="Rectangle 30"/>
              <p:cNvSpPr>
                <a:spLocks noChangeArrowheads="1"/>
              </p:cNvSpPr>
              <p:nvPr/>
            </p:nvSpPr>
            <p:spPr bwMode="auto">
              <a:xfrm>
                <a:off x="2302" y="1991"/>
                <a:ext cx="44" cy="1400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19" name="Rectangle 31"/>
              <p:cNvSpPr>
                <a:spLocks noChangeArrowheads="1"/>
              </p:cNvSpPr>
              <p:nvPr/>
            </p:nvSpPr>
            <p:spPr bwMode="auto">
              <a:xfrm>
                <a:off x="2505" y="1991"/>
                <a:ext cx="45" cy="1400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0" name="Rectangle 32"/>
              <p:cNvSpPr>
                <a:spLocks noChangeArrowheads="1"/>
              </p:cNvSpPr>
              <p:nvPr/>
            </p:nvSpPr>
            <p:spPr bwMode="auto">
              <a:xfrm>
                <a:off x="2709" y="2062"/>
                <a:ext cx="44" cy="1329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1" name="Rectangle 33"/>
              <p:cNvSpPr>
                <a:spLocks noChangeArrowheads="1"/>
              </p:cNvSpPr>
              <p:nvPr/>
            </p:nvSpPr>
            <p:spPr bwMode="auto">
              <a:xfrm>
                <a:off x="2922" y="2196"/>
                <a:ext cx="44" cy="1195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2" name="Rectangle 34"/>
              <p:cNvSpPr>
                <a:spLocks noChangeArrowheads="1"/>
              </p:cNvSpPr>
              <p:nvPr/>
            </p:nvSpPr>
            <p:spPr bwMode="auto">
              <a:xfrm>
                <a:off x="3125" y="2212"/>
                <a:ext cx="45" cy="117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3" name="Rectangle 35"/>
              <p:cNvSpPr>
                <a:spLocks noChangeArrowheads="1"/>
              </p:cNvSpPr>
              <p:nvPr/>
            </p:nvSpPr>
            <p:spPr bwMode="auto">
              <a:xfrm>
                <a:off x="3329" y="2315"/>
                <a:ext cx="44" cy="1076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4" name="Rectangle 36"/>
              <p:cNvSpPr>
                <a:spLocks noChangeArrowheads="1"/>
              </p:cNvSpPr>
              <p:nvPr/>
            </p:nvSpPr>
            <p:spPr bwMode="auto">
              <a:xfrm>
                <a:off x="3542" y="2339"/>
                <a:ext cx="44" cy="1052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5" name="Rectangle 37"/>
              <p:cNvSpPr>
                <a:spLocks noChangeArrowheads="1"/>
              </p:cNvSpPr>
              <p:nvPr/>
            </p:nvSpPr>
            <p:spPr bwMode="auto">
              <a:xfrm>
                <a:off x="3745" y="2347"/>
                <a:ext cx="45" cy="1044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6" name="Rectangle 38"/>
              <p:cNvSpPr>
                <a:spLocks noChangeArrowheads="1"/>
              </p:cNvSpPr>
              <p:nvPr/>
            </p:nvSpPr>
            <p:spPr bwMode="auto">
              <a:xfrm>
                <a:off x="3949" y="2449"/>
                <a:ext cx="44" cy="942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7" name="Rectangle 39"/>
              <p:cNvSpPr>
                <a:spLocks noChangeArrowheads="1"/>
              </p:cNvSpPr>
              <p:nvPr/>
            </p:nvSpPr>
            <p:spPr bwMode="auto">
              <a:xfrm>
                <a:off x="4162" y="2465"/>
                <a:ext cx="44" cy="926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8" name="Rectangle 40"/>
              <p:cNvSpPr>
                <a:spLocks noChangeArrowheads="1"/>
              </p:cNvSpPr>
              <p:nvPr/>
            </p:nvSpPr>
            <p:spPr bwMode="auto">
              <a:xfrm>
                <a:off x="4365" y="2513"/>
                <a:ext cx="45" cy="878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9" name="Rectangle 41"/>
              <p:cNvSpPr>
                <a:spLocks noChangeArrowheads="1"/>
              </p:cNvSpPr>
              <p:nvPr/>
            </p:nvSpPr>
            <p:spPr bwMode="auto">
              <a:xfrm>
                <a:off x="4569" y="2552"/>
                <a:ext cx="44" cy="839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0" name="Rectangle 42"/>
              <p:cNvSpPr>
                <a:spLocks noChangeArrowheads="1"/>
              </p:cNvSpPr>
              <p:nvPr/>
            </p:nvSpPr>
            <p:spPr bwMode="auto">
              <a:xfrm>
                <a:off x="4782" y="2631"/>
                <a:ext cx="44" cy="760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1" name="Rectangle 43"/>
              <p:cNvSpPr>
                <a:spLocks noChangeArrowheads="1"/>
              </p:cNvSpPr>
              <p:nvPr/>
            </p:nvSpPr>
            <p:spPr bwMode="auto">
              <a:xfrm>
                <a:off x="4985" y="2750"/>
                <a:ext cx="45" cy="641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2" name="Rectangle 44"/>
              <p:cNvSpPr>
                <a:spLocks noChangeArrowheads="1"/>
              </p:cNvSpPr>
              <p:nvPr/>
            </p:nvSpPr>
            <p:spPr bwMode="auto">
              <a:xfrm>
                <a:off x="5233" y="1991"/>
                <a:ext cx="53" cy="1400"/>
              </a:xfrm>
              <a:prstGeom prst="rect">
                <a:avLst/>
              </a:prstGeom>
              <a:solidFill>
                <a:srgbClr val="FFFF00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3" name="Rectangle 45"/>
              <p:cNvSpPr>
                <a:spLocks noChangeArrowheads="1"/>
              </p:cNvSpPr>
              <p:nvPr/>
            </p:nvSpPr>
            <p:spPr bwMode="auto">
              <a:xfrm>
                <a:off x="5490" y="1801"/>
                <a:ext cx="44" cy="1590"/>
              </a:xfrm>
              <a:prstGeom prst="rect">
                <a:avLst/>
              </a:prstGeom>
              <a:solidFill>
                <a:srgbClr val="FF00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4" name="Line 46"/>
              <p:cNvSpPr>
                <a:spLocks noChangeShapeType="1"/>
              </p:cNvSpPr>
              <p:nvPr/>
            </p:nvSpPr>
            <p:spPr bwMode="auto">
              <a:xfrm>
                <a:off x="610" y="812"/>
                <a:ext cx="1" cy="2579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5" name="Line 47"/>
              <p:cNvSpPr>
                <a:spLocks noChangeShapeType="1"/>
              </p:cNvSpPr>
              <p:nvPr/>
            </p:nvSpPr>
            <p:spPr bwMode="auto">
              <a:xfrm>
                <a:off x="566" y="3391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6" name="Line 48"/>
              <p:cNvSpPr>
                <a:spLocks noChangeShapeType="1"/>
              </p:cNvSpPr>
              <p:nvPr/>
            </p:nvSpPr>
            <p:spPr bwMode="auto">
              <a:xfrm>
                <a:off x="566" y="2964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7" name="Line 49"/>
              <p:cNvSpPr>
                <a:spLocks noChangeShapeType="1"/>
              </p:cNvSpPr>
              <p:nvPr/>
            </p:nvSpPr>
            <p:spPr bwMode="auto">
              <a:xfrm>
                <a:off x="566" y="2528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8" name="Line 50"/>
              <p:cNvSpPr>
                <a:spLocks noChangeShapeType="1"/>
              </p:cNvSpPr>
              <p:nvPr/>
            </p:nvSpPr>
            <p:spPr bwMode="auto">
              <a:xfrm>
                <a:off x="566" y="2101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9" name="Line 51"/>
              <p:cNvSpPr>
                <a:spLocks noChangeShapeType="1"/>
              </p:cNvSpPr>
              <p:nvPr/>
            </p:nvSpPr>
            <p:spPr bwMode="auto">
              <a:xfrm>
                <a:off x="566" y="1674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0" name="Line 52"/>
              <p:cNvSpPr>
                <a:spLocks noChangeShapeType="1"/>
              </p:cNvSpPr>
              <p:nvPr/>
            </p:nvSpPr>
            <p:spPr bwMode="auto">
              <a:xfrm>
                <a:off x="566" y="1239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1" name="Line 53"/>
              <p:cNvSpPr>
                <a:spLocks noChangeShapeType="1"/>
              </p:cNvSpPr>
              <p:nvPr/>
            </p:nvSpPr>
            <p:spPr bwMode="auto">
              <a:xfrm>
                <a:off x="566" y="812"/>
                <a:ext cx="44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2" name="Line 54"/>
              <p:cNvSpPr>
                <a:spLocks noChangeShapeType="1"/>
              </p:cNvSpPr>
              <p:nvPr/>
            </p:nvSpPr>
            <p:spPr bwMode="auto">
              <a:xfrm>
                <a:off x="610" y="3391"/>
                <a:ext cx="4960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3" name="Line 55"/>
              <p:cNvSpPr>
                <a:spLocks noChangeShapeType="1"/>
              </p:cNvSpPr>
              <p:nvPr/>
            </p:nvSpPr>
            <p:spPr bwMode="auto">
              <a:xfrm flipV="1">
                <a:off x="61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4" name="Line 56"/>
              <p:cNvSpPr>
                <a:spLocks noChangeShapeType="1"/>
              </p:cNvSpPr>
              <p:nvPr/>
            </p:nvSpPr>
            <p:spPr bwMode="auto">
              <a:xfrm flipV="1">
                <a:off x="81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5" name="Line 57"/>
              <p:cNvSpPr>
                <a:spLocks noChangeShapeType="1"/>
              </p:cNvSpPr>
              <p:nvPr/>
            </p:nvSpPr>
            <p:spPr bwMode="auto">
              <a:xfrm flipV="1">
                <a:off x="102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6" name="Line 58"/>
              <p:cNvSpPr>
                <a:spLocks noChangeShapeType="1"/>
              </p:cNvSpPr>
              <p:nvPr/>
            </p:nvSpPr>
            <p:spPr bwMode="auto">
              <a:xfrm flipV="1">
                <a:off x="123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7" name="Line 59"/>
              <p:cNvSpPr>
                <a:spLocks noChangeShapeType="1"/>
              </p:cNvSpPr>
              <p:nvPr/>
            </p:nvSpPr>
            <p:spPr bwMode="auto">
              <a:xfrm flipV="1">
                <a:off x="143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8" name="Line 60"/>
              <p:cNvSpPr>
                <a:spLocks noChangeShapeType="1"/>
              </p:cNvSpPr>
              <p:nvPr/>
            </p:nvSpPr>
            <p:spPr bwMode="auto">
              <a:xfrm flipV="1">
                <a:off x="164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9" name="Line 61"/>
              <p:cNvSpPr>
                <a:spLocks noChangeShapeType="1"/>
              </p:cNvSpPr>
              <p:nvPr/>
            </p:nvSpPr>
            <p:spPr bwMode="auto">
              <a:xfrm flipV="1">
                <a:off x="185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0" name="Line 62"/>
              <p:cNvSpPr>
                <a:spLocks noChangeShapeType="1"/>
              </p:cNvSpPr>
              <p:nvPr/>
            </p:nvSpPr>
            <p:spPr bwMode="auto">
              <a:xfrm flipV="1">
                <a:off x="205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1" name="Line 63"/>
              <p:cNvSpPr>
                <a:spLocks noChangeShapeType="1"/>
              </p:cNvSpPr>
              <p:nvPr/>
            </p:nvSpPr>
            <p:spPr bwMode="auto">
              <a:xfrm flipV="1">
                <a:off x="226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2" name="Line 64"/>
              <p:cNvSpPr>
                <a:spLocks noChangeShapeType="1"/>
              </p:cNvSpPr>
              <p:nvPr/>
            </p:nvSpPr>
            <p:spPr bwMode="auto">
              <a:xfrm flipV="1">
                <a:off x="247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3" name="Line 65"/>
              <p:cNvSpPr>
                <a:spLocks noChangeShapeType="1"/>
              </p:cNvSpPr>
              <p:nvPr/>
            </p:nvSpPr>
            <p:spPr bwMode="auto">
              <a:xfrm flipV="1">
                <a:off x="267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4" name="Line 66"/>
              <p:cNvSpPr>
                <a:spLocks noChangeShapeType="1"/>
              </p:cNvSpPr>
              <p:nvPr/>
            </p:nvSpPr>
            <p:spPr bwMode="auto">
              <a:xfrm flipV="1">
                <a:off x="288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5" name="Line 67"/>
              <p:cNvSpPr>
                <a:spLocks noChangeShapeType="1"/>
              </p:cNvSpPr>
              <p:nvPr/>
            </p:nvSpPr>
            <p:spPr bwMode="auto">
              <a:xfrm flipV="1">
                <a:off x="309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6" name="Line 68"/>
              <p:cNvSpPr>
                <a:spLocks noChangeShapeType="1"/>
              </p:cNvSpPr>
              <p:nvPr/>
            </p:nvSpPr>
            <p:spPr bwMode="auto">
              <a:xfrm flipV="1">
                <a:off x="329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7" name="Line 69"/>
              <p:cNvSpPr>
                <a:spLocks noChangeShapeType="1"/>
              </p:cNvSpPr>
              <p:nvPr/>
            </p:nvSpPr>
            <p:spPr bwMode="auto">
              <a:xfrm flipV="1">
                <a:off x="350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8" name="Line 70"/>
              <p:cNvSpPr>
                <a:spLocks noChangeShapeType="1"/>
              </p:cNvSpPr>
              <p:nvPr/>
            </p:nvSpPr>
            <p:spPr bwMode="auto">
              <a:xfrm flipV="1">
                <a:off x="371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59" name="Line 71"/>
              <p:cNvSpPr>
                <a:spLocks noChangeShapeType="1"/>
              </p:cNvSpPr>
              <p:nvPr/>
            </p:nvSpPr>
            <p:spPr bwMode="auto">
              <a:xfrm flipV="1">
                <a:off x="391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0" name="Line 72"/>
              <p:cNvSpPr>
                <a:spLocks noChangeShapeType="1"/>
              </p:cNvSpPr>
              <p:nvPr/>
            </p:nvSpPr>
            <p:spPr bwMode="auto">
              <a:xfrm flipV="1">
                <a:off x="412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1" name="Line 73"/>
              <p:cNvSpPr>
                <a:spLocks noChangeShapeType="1"/>
              </p:cNvSpPr>
              <p:nvPr/>
            </p:nvSpPr>
            <p:spPr bwMode="auto">
              <a:xfrm flipV="1">
                <a:off x="433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2" name="Line 74"/>
              <p:cNvSpPr>
                <a:spLocks noChangeShapeType="1"/>
              </p:cNvSpPr>
              <p:nvPr/>
            </p:nvSpPr>
            <p:spPr bwMode="auto">
              <a:xfrm flipV="1">
                <a:off x="453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3" name="Line 75"/>
              <p:cNvSpPr>
                <a:spLocks noChangeShapeType="1"/>
              </p:cNvSpPr>
              <p:nvPr/>
            </p:nvSpPr>
            <p:spPr bwMode="auto">
              <a:xfrm flipV="1">
                <a:off x="474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4" name="Line 76"/>
              <p:cNvSpPr>
                <a:spLocks noChangeShapeType="1"/>
              </p:cNvSpPr>
              <p:nvPr/>
            </p:nvSpPr>
            <p:spPr bwMode="auto">
              <a:xfrm flipV="1">
                <a:off x="495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5" name="Line 77"/>
              <p:cNvSpPr>
                <a:spLocks noChangeShapeType="1"/>
              </p:cNvSpPr>
              <p:nvPr/>
            </p:nvSpPr>
            <p:spPr bwMode="auto">
              <a:xfrm flipV="1">
                <a:off x="5154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6" name="Line 78"/>
              <p:cNvSpPr>
                <a:spLocks noChangeShapeType="1"/>
              </p:cNvSpPr>
              <p:nvPr/>
            </p:nvSpPr>
            <p:spPr bwMode="auto">
              <a:xfrm flipV="1">
                <a:off x="5366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7" name="Line 79"/>
              <p:cNvSpPr>
                <a:spLocks noChangeShapeType="1"/>
              </p:cNvSpPr>
              <p:nvPr/>
            </p:nvSpPr>
            <p:spPr bwMode="auto">
              <a:xfrm flipV="1">
                <a:off x="5570" y="3391"/>
                <a:ext cx="1" cy="3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68" name="Rectangle 80"/>
              <p:cNvSpPr>
                <a:spLocks noChangeArrowheads="1"/>
              </p:cNvSpPr>
              <p:nvPr/>
            </p:nvSpPr>
            <p:spPr bwMode="auto">
              <a:xfrm rot="18720000">
                <a:off x="4848" y="2470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29,79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69" name="Rectangle 81"/>
              <p:cNvSpPr>
                <a:spLocks noChangeArrowheads="1"/>
              </p:cNvSpPr>
              <p:nvPr/>
            </p:nvSpPr>
            <p:spPr bwMode="auto">
              <a:xfrm rot="18720000">
                <a:off x="4645" y="2312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35,29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0" name="Rectangle 82"/>
              <p:cNvSpPr>
                <a:spLocks noChangeArrowheads="1"/>
              </p:cNvSpPr>
              <p:nvPr/>
            </p:nvSpPr>
            <p:spPr bwMode="auto">
              <a:xfrm rot="18720000">
                <a:off x="4468" y="2281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39,06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1" name="Rectangle 83"/>
              <p:cNvSpPr>
                <a:spLocks noChangeArrowheads="1"/>
              </p:cNvSpPr>
              <p:nvPr/>
            </p:nvSpPr>
            <p:spPr bwMode="auto">
              <a:xfrm rot="18720000">
                <a:off x="4255" y="2241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40,91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2" name="Rectangle 84"/>
              <p:cNvSpPr>
                <a:spLocks noChangeArrowheads="1"/>
              </p:cNvSpPr>
              <p:nvPr/>
            </p:nvSpPr>
            <p:spPr bwMode="auto">
              <a:xfrm rot="18720000">
                <a:off x="4043" y="2162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43,18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3" name="Rectangle 85"/>
              <p:cNvSpPr>
                <a:spLocks noChangeArrowheads="1"/>
              </p:cNvSpPr>
              <p:nvPr/>
            </p:nvSpPr>
            <p:spPr bwMode="auto">
              <a:xfrm rot="18720000">
                <a:off x="3839" y="2130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43,75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4" name="Rectangle 86"/>
              <p:cNvSpPr>
                <a:spLocks noChangeArrowheads="1"/>
              </p:cNvSpPr>
              <p:nvPr/>
            </p:nvSpPr>
            <p:spPr bwMode="auto">
              <a:xfrm rot="18720000">
                <a:off x="3635" y="2051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48,57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5" name="Rectangle 87"/>
              <p:cNvSpPr>
                <a:spLocks noChangeArrowheads="1"/>
              </p:cNvSpPr>
              <p:nvPr/>
            </p:nvSpPr>
            <p:spPr bwMode="auto">
              <a:xfrm rot="18720000">
                <a:off x="3440" y="2035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48,94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6" name="Rectangle 88"/>
              <p:cNvSpPr>
                <a:spLocks noChangeArrowheads="1"/>
              </p:cNvSpPr>
              <p:nvPr/>
            </p:nvSpPr>
            <p:spPr bwMode="auto">
              <a:xfrm rot="18720000">
                <a:off x="3282" y="2067"/>
                <a:ext cx="17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7" name="Rectangle 89"/>
              <p:cNvSpPr>
                <a:spLocks noChangeArrowheads="1"/>
              </p:cNvSpPr>
              <p:nvPr/>
            </p:nvSpPr>
            <p:spPr bwMode="auto">
              <a:xfrm rot="18720000">
                <a:off x="3096" y="1956"/>
                <a:ext cx="17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8" name="Rectangle 90"/>
              <p:cNvSpPr>
                <a:spLocks noChangeArrowheads="1"/>
              </p:cNvSpPr>
              <p:nvPr/>
            </p:nvSpPr>
            <p:spPr bwMode="auto">
              <a:xfrm rot="18720000">
                <a:off x="2806" y="1936"/>
                <a:ext cx="27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55,7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79" name="Rectangle 91"/>
              <p:cNvSpPr>
                <a:spLocks noChangeArrowheads="1"/>
              </p:cNvSpPr>
              <p:nvPr/>
            </p:nvSpPr>
            <p:spPr bwMode="auto">
              <a:xfrm rot="18720000">
                <a:off x="2680" y="1829"/>
                <a:ext cx="17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0" name="Rectangle 92"/>
              <p:cNvSpPr>
                <a:spLocks noChangeArrowheads="1"/>
              </p:cNvSpPr>
              <p:nvPr/>
            </p:nvSpPr>
            <p:spPr bwMode="auto">
              <a:xfrm rot="18720000">
                <a:off x="2459" y="1727"/>
                <a:ext cx="17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1" name="Rectangle 93"/>
              <p:cNvSpPr>
                <a:spLocks noChangeArrowheads="1"/>
              </p:cNvSpPr>
              <p:nvPr/>
            </p:nvSpPr>
            <p:spPr bwMode="auto">
              <a:xfrm rot="18720000">
                <a:off x="2183" y="1679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65,15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2" name="Rectangle 94"/>
              <p:cNvSpPr>
                <a:spLocks noChangeArrowheads="1"/>
              </p:cNvSpPr>
              <p:nvPr/>
            </p:nvSpPr>
            <p:spPr bwMode="auto">
              <a:xfrm rot="18720000">
                <a:off x="2042" y="1679"/>
                <a:ext cx="17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3" name="Rectangle 95"/>
              <p:cNvSpPr>
                <a:spLocks noChangeArrowheads="1"/>
              </p:cNvSpPr>
              <p:nvPr/>
            </p:nvSpPr>
            <p:spPr bwMode="auto">
              <a:xfrm rot="18720000">
                <a:off x="1757" y="1387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78,95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4" name="Rectangle 96"/>
              <p:cNvSpPr>
                <a:spLocks noChangeArrowheads="1"/>
              </p:cNvSpPr>
              <p:nvPr/>
            </p:nvSpPr>
            <p:spPr bwMode="auto">
              <a:xfrm rot="18720000">
                <a:off x="1536" y="1418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80,26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5" name="Rectangle 97"/>
              <p:cNvSpPr>
                <a:spLocks noChangeArrowheads="1"/>
              </p:cNvSpPr>
              <p:nvPr/>
            </p:nvSpPr>
            <p:spPr bwMode="auto">
              <a:xfrm rot="18720000">
                <a:off x="1359" y="1339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81,48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6" name="Rectangle 98"/>
              <p:cNvSpPr>
                <a:spLocks noChangeArrowheads="1"/>
              </p:cNvSpPr>
              <p:nvPr/>
            </p:nvSpPr>
            <p:spPr bwMode="auto">
              <a:xfrm rot="18720000">
                <a:off x="1155" y="1284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83,78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7" name="Rectangle 99"/>
              <p:cNvSpPr>
                <a:spLocks noChangeArrowheads="1"/>
              </p:cNvSpPr>
              <p:nvPr/>
            </p:nvSpPr>
            <p:spPr bwMode="auto">
              <a:xfrm rot="18720000">
                <a:off x="960" y="1221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86,67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8" name="Rectangle 100"/>
              <p:cNvSpPr>
                <a:spLocks noChangeArrowheads="1"/>
              </p:cNvSpPr>
              <p:nvPr/>
            </p:nvSpPr>
            <p:spPr bwMode="auto">
              <a:xfrm rot="18720000">
                <a:off x="622" y="996"/>
                <a:ext cx="248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89" name="Rectangle 101"/>
              <p:cNvSpPr>
                <a:spLocks noChangeArrowheads="1"/>
              </p:cNvSpPr>
              <p:nvPr/>
            </p:nvSpPr>
            <p:spPr bwMode="auto">
              <a:xfrm rot="18720000">
                <a:off x="757" y="1031"/>
                <a:ext cx="34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93,48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0" name="Rectangle 102"/>
              <p:cNvSpPr>
                <a:spLocks noChangeArrowheads="1"/>
              </p:cNvSpPr>
              <p:nvPr/>
            </p:nvSpPr>
            <p:spPr bwMode="auto">
              <a:xfrm>
                <a:off x="5083" y="1785"/>
                <a:ext cx="425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65,19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1" name="Rectangle 103"/>
              <p:cNvSpPr>
                <a:spLocks noChangeArrowheads="1"/>
              </p:cNvSpPr>
              <p:nvPr/>
            </p:nvSpPr>
            <p:spPr bwMode="auto">
              <a:xfrm>
                <a:off x="5189" y="1540"/>
                <a:ext cx="425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73,85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2" name="Rectangle 104"/>
              <p:cNvSpPr>
                <a:spLocks noChangeArrowheads="1"/>
              </p:cNvSpPr>
              <p:nvPr/>
            </p:nvSpPr>
            <p:spPr bwMode="auto">
              <a:xfrm>
                <a:off x="415" y="3319"/>
                <a:ext cx="15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3" name="Rectangle 105"/>
              <p:cNvSpPr>
                <a:spLocks noChangeArrowheads="1"/>
              </p:cNvSpPr>
              <p:nvPr/>
            </p:nvSpPr>
            <p:spPr bwMode="auto">
              <a:xfrm>
                <a:off x="336" y="2892"/>
                <a:ext cx="23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4" name="Rectangle 106"/>
              <p:cNvSpPr>
                <a:spLocks noChangeArrowheads="1"/>
              </p:cNvSpPr>
              <p:nvPr/>
            </p:nvSpPr>
            <p:spPr bwMode="auto">
              <a:xfrm>
                <a:off x="336" y="2457"/>
                <a:ext cx="23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5" name="Rectangle 107"/>
              <p:cNvSpPr>
                <a:spLocks noChangeArrowheads="1"/>
              </p:cNvSpPr>
              <p:nvPr/>
            </p:nvSpPr>
            <p:spPr bwMode="auto">
              <a:xfrm>
                <a:off x="336" y="2030"/>
                <a:ext cx="23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6" name="Rectangle 108"/>
              <p:cNvSpPr>
                <a:spLocks noChangeArrowheads="1"/>
              </p:cNvSpPr>
              <p:nvPr/>
            </p:nvSpPr>
            <p:spPr bwMode="auto">
              <a:xfrm>
                <a:off x="336" y="1603"/>
                <a:ext cx="23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7" name="Rectangle 109"/>
              <p:cNvSpPr>
                <a:spLocks noChangeArrowheads="1"/>
              </p:cNvSpPr>
              <p:nvPr/>
            </p:nvSpPr>
            <p:spPr bwMode="auto">
              <a:xfrm>
                <a:off x="256" y="1168"/>
                <a:ext cx="31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8" name="Rectangle 110"/>
              <p:cNvSpPr>
                <a:spLocks noChangeArrowheads="1"/>
              </p:cNvSpPr>
              <p:nvPr/>
            </p:nvSpPr>
            <p:spPr bwMode="auto">
              <a:xfrm>
                <a:off x="256" y="741"/>
                <a:ext cx="310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99" name="Rectangle 111"/>
              <p:cNvSpPr>
                <a:spLocks noChangeArrowheads="1"/>
              </p:cNvSpPr>
              <p:nvPr/>
            </p:nvSpPr>
            <p:spPr bwMode="auto">
              <a:xfrm rot="18900000">
                <a:off x="120" y="3609"/>
                <a:ext cx="66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Ел-Сервис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0" name="Rectangle 112"/>
              <p:cNvSpPr>
                <a:spLocks noChangeArrowheads="1"/>
              </p:cNvSpPr>
              <p:nvPr/>
            </p:nvSpPr>
            <p:spPr bwMode="auto">
              <a:xfrm rot="18900000">
                <a:off x="612" y="3514"/>
                <a:ext cx="328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г.122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1" name="Rectangle 113"/>
              <p:cNvSpPr>
                <a:spLocks noChangeArrowheads="1"/>
              </p:cNvSpPr>
              <p:nvPr/>
            </p:nvSpPr>
            <p:spPr bwMode="auto">
              <a:xfrm rot="18900000">
                <a:off x="837" y="3508"/>
                <a:ext cx="301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л-и2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2" name="Rectangle 114"/>
              <p:cNvSpPr>
                <a:spLocks noChangeArrowheads="1"/>
              </p:cNvSpPr>
              <p:nvPr/>
            </p:nvSpPr>
            <p:spPr bwMode="auto">
              <a:xfrm rot="18900000">
                <a:off x="1084" y="3499"/>
                <a:ext cx="25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г.75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3" name="Rectangle 115"/>
              <p:cNvSpPr>
                <a:spLocks noChangeArrowheads="1"/>
              </p:cNvSpPr>
              <p:nvPr/>
            </p:nvSpPr>
            <p:spPr bwMode="auto">
              <a:xfrm rot="18900000">
                <a:off x="1232" y="3514"/>
                <a:ext cx="328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г.102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4" name="Rectangle 116"/>
              <p:cNvSpPr>
                <a:spLocks noChangeArrowheads="1"/>
              </p:cNvSpPr>
              <p:nvPr/>
            </p:nvSpPr>
            <p:spPr bwMode="auto">
              <a:xfrm rot="18900000">
                <a:off x="1491" y="3499"/>
                <a:ext cx="25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г.94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5" name="Rectangle 117"/>
              <p:cNvSpPr>
                <a:spLocks noChangeArrowheads="1"/>
              </p:cNvSpPr>
              <p:nvPr/>
            </p:nvSpPr>
            <p:spPr bwMode="auto">
              <a:xfrm rot="18900000">
                <a:off x="1704" y="3499"/>
                <a:ext cx="25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6" name="Rectangle 118"/>
              <p:cNvSpPr>
                <a:spLocks noChangeArrowheads="1"/>
              </p:cNvSpPr>
              <p:nvPr/>
            </p:nvSpPr>
            <p:spPr bwMode="auto">
              <a:xfrm rot="18900000">
                <a:off x="1961" y="3482"/>
                <a:ext cx="19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7" name="Rectangle 119"/>
              <p:cNvSpPr>
                <a:spLocks noChangeArrowheads="1"/>
              </p:cNvSpPr>
              <p:nvPr/>
            </p:nvSpPr>
            <p:spPr bwMode="auto">
              <a:xfrm rot="18900000">
                <a:off x="2015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шк.55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8" name="Rectangle 120"/>
              <p:cNvSpPr>
                <a:spLocks noChangeArrowheads="1"/>
              </p:cNvSpPr>
              <p:nvPr/>
            </p:nvSpPr>
            <p:spPr bwMode="auto">
              <a:xfrm rot="18900000">
                <a:off x="2324" y="3499"/>
                <a:ext cx="257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09" name="Rectangle 121"/>
              <p:cNvSpPr>
                <a:spLocks noChangeArrowheads="1"/>
              </p:cNvSpPr>
              <p:nvPr/>
            </p:nvSpPr>
            <p:spPr bwMode="auto">
              <a:xfrm rot="18900000">
                <a:off x="2581" y="3482"/>
                <a:ext cx="195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0" name="Rectangle 122"/>
              <p:cNvSpPr>
                <a:spLocks noChangeArrowheads="1"/>
              </p:cNvSpPr>
              <p:nvPr/>
            </p:nvSpPr>
            <p:spPr bwMode="auto">
              <a:xfrm rot="18900000">
                <a:off x="2635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шк.34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1" name="Rectangle 123"/>
              <p:cNvSpPr>
                <a:spLocks noChangeArrowheads="1"/>
              </p:cNvSpPr>
              <p:nvPr/>
            </p:nvSpPr>
            <p:spPr bwMode="auto">
              <a:xfrm rot="18900000">
                <a:off x="2794" y="3540"/>
                <a:ext cx="43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шк.133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2" name="Rectangle 124"/>
              <p:cNvSpPr>
                <a:spLocks noChangeArrowheads="1"/>
              </p:cNvSpPr>
              <p:nvPr/>
            </p:nvSpPr>
            <p:spPr bwMode="auto">
              <a:xfrm rot="18900000">
                <a:off x="2997" y="3540"/>
                <a:ext cx="43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шк.120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3" name="Rectangle 125"/>
              <p:cNvSpPr>
                <a:spLocks noChangeArrowheads="1"/>
              </p:cNvSpPr>
              <p:nvPr/>
            </p:nvSpPr>
            <p:spPr bwMode="auto">
              <a:xfrm rot="18900000">
                <a:off x="3255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4" name="Rectangle 126"/>
              <p:cNvSpPr>
                <a:spLocks noChangeArrowheads="1"/>
              </p:cNvSpPr>
              <p:nvPr/>
            </p:nvSpPr>
            <p:spPr bwMode="auto">
              <a:xfrm rot="18900000">
                <a:off x="3468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шк.99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5" name="Rectangle 127"/>
              <p:cNvSpPr>
                <a:spLocks noChangeArrowheads="1"/>
              </p:cNvSpPr>
              <p:nvPr/>
            </p:nvSpPr>
            <p:spPr bwMode="auto">
              <a:xfrm rot="18900000">
                <a:off x="3672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шк.92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6" name="Rectangle 128"/>
              <p:cNvSpPr>
                <a:spLocks noChangeArrowheads="1"/>
              </p:cNvSpPr>
              <p:nvPr/>
            </p:nvSpPr>
            <p:spPr bwMode="auto">
              <a:xfrm rot="18900000">
                <a:off x="3875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шк.87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7" name="Rectangle 129"/>
              <p:cNvSpPr>
                <a:spLocks noChangeArrowheads="1"/>
              </p:cNvSpPr>
              <p:nvPr/>
            </p:nvSpPr>
            <p:spPr bwMode="auto">
              <a:xfrm rot="18900000">
                <a:off x="4034" y="3540"/>
                <a:ext cx="434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шк.130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8" name="Rectangle 130"/>
              <p:cNvSpPr>
                <a:spLocks noChangeArrowheads="1"/>
              </p:cNvSpPr>
              <p:nvPr/>
            </p:nvSpPr>
            <p:spPr bwMode="auto">
              <a:xfrm rot="18900000">
                <a:off x="4291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шк.64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19" name="Rectangle 131"/>
              <p:cNvSpPr>
                <a:spLocks noChangeArrowheads="1"/>
              </p:cNvSpPr>
              <p:nvPr/>
            </p:nvSpPr>
            <p:spPr bwMode="auto">
              <a:xfrm rot="18900000">
                <a:off x="4495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шк.65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20" name="Rectangle 132"/>
              <p:cNvSpPr>
                <a:spLocks noChangeArrowheads="1"/>
              </p:cNvSpPr>
              <p:nvPr/>
            </p:nvSpPr>
            <p:spPr bwMode="auto">
              <a:xfrm rot="18900000">
                <a:off x="4708" y="3525"/>
                <a:ext cx="363" cy="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шк.66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21" name="Rectangle 133"/>
              <p:cNvSpPr>
                <a:spLocks noChangeArrowheads="1"/>
              </p:cNvSpPr>
              <p:nvPr/>
            </p:nvSpPr>
            <p:spPr bwMode="auto">
              <a:xfrm>
                <a:off x="442" y="3786"/>
                <a:ext cx="5048" cy="214"/>
              </a:xfrm>
              <a:prstGeom prst="rect">
                <a:avLst/>
              </a:prstGeom>
              <a:noFill/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22" name="Rectangle 134"/>
              <p:cNvSpPr>
                <a:spLocks noChangeArrowheads="1"/>
              </p:cNvSpPr>
              <p:nvPr/>
            </p:nvSpPr>
            <p:spPr bwMode="auto">
              <a:xfrm>
                <a:off x="699" y="3857"/>
                <a:ext cx="79" cy="72"/>
              </a:xfrm>
              <a:prstGeom prst="rect">
                <a:avLst/>
              </a:prstGeom>
              <a:solidFill>
                <a:srgbClr val="BBE0E3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23" name="Rectangle 135"/>
              <p:cNvSpPr>
                <a:spLocks noChangeArrowheads="1"/>
              </p:cNvSpPr>
              <p:nvPr/>
            </p:nvSpPr>
            <p:spPr bwMode="auto">
              <a:xfrm>
                <a:off x="823" y="3817"/>
                <a:ext cx="1895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процент отметок "4" и "5"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24" name="Rectangle 136"/>
              <p:cNvSpPr>
                <a:spLocks noChangeArrowheads="1"/>
              </p:cNvSpPr>
              <p:nvPr/>
            </p:nvSpPr>
            <p:spPr bwMode="auto">
              <a:xfrm>
                <a:off x="3152" y="3857"/>
                <a:ext cx="80" cy="72"/>
              </a:xfrm>
              <a:prstGeom prst="rect">
                <a:avLst/>
              </a:prstGeom>
              <a:solidFill>
                <a:srgbClr val="FFFF00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25" name="Rectangle 137"/>
              <p:cNvSpPr>
                <a:spLocks noChangeArrowheads="1"/>
              </p:cNvSpPr>
              <p:nvPr/>
            </p:nvSpPr>
            <p:spPr bwMode="auto">
              <a:xfrm>
                <a:off x="3276" y="3817"/>
                <a:ext cx="753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2012-2013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26" name="Rectangle 138"/>
              <p:cNvSpPr>
                <a:spLocks noChangeArrowheads="1"/>
              </p:cNvSpPr>
              <p:nvPr/>
            </p:nvSpPr>
            <p:spPr bwMode="auto">
              <a:xfrm>
                <a:off x="4454" y="3857"/>
                <a:ext cx="80" cy="72"/>
              </a:xfrm>
              <a:prstGeom prst="rect">
                <a:avLst/>
              </a:prstGeom>
              <a:solidFill>
                <a:srgbClr val="FF00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27" name="Rectangle 139"/>
              <p:cNvSpPr>
                <a:spLocks noChangeArrowheads="1"/>
              </p:cNvSpPr>
              <p:nvPr/>
            </p:nvSpPr>
            <p:spPr bwMode="auto">
              <a:xfrm>
                <a:off x="4578" y="3817"/>
                <a:ext cx="753" cy="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2011-2012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429" name="Line 141"/>
            <p:cNvSpPr>
              <a:spLocks noChangeShapeType="1"/>
            </p:cNvSpPr>
            <p:nvPr/>
          </p:nvSpPr>
          <p:spPr bwMode="auto">
            <a:xfrm flipH="1">
              <a:off x="692" y="1990"/>
              <a:ext cx="4571" cy="1"/>
            </a:xfrm>
            <a:prstGeom prst="line">
              <a:avLst/>
            </a:prstGeom>
            <a:noFill/>
            <a:ln w="22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 noChangeAspect="1"/>
          </p:cNvGrpSpPr>
          <p:nvPr/>
        </p:nvGrpSpPr>
        <p:grpSpPr bwMode="auto">
          <a:xfrm>
            <a:off x="220663" y="500063"/>
            <a:ext cx="8494712" cy="5786437"/>
            <a:chOff x="139" y="315"/>
            <a:chExt cx="5351" cy="3645"/>
          </a:xfrm>
        </p:grpSpPr>
        <p:sp>
          <p:nvSpPr>
            <p:cNvPr id="10242" name="AutoShape 2"/>
            <p:cNvSpPr>
              <a:spLocks noChangeAspect="1" noChangeArrowheads="1" noTextEdit="1"/>
            </p:cNvSpPr>
            <p:nvPr/>
          </p:nvSpPr>
          <p:spPr bwMode="auto">
            <a:xfrm>
              <a:off x="139" y="315"/>
              <a:ext cx="5336" cy="3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244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9" y="315"/>
              <a:ext cx="5336" cy="3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39"/>
            <p:cNvGrpSpPr>
              <a:grpSpLocks/>
            </p:cNvGrpSpPr>
            <p:nvPr/>
          </p:nvGrpSpPr>
          <p:grpSpPr bwMode="auto">
            <a:xfrm>
              <a:off x="208" y="894"/>
              <a:ext cx="5282" cy="2903"/>
              <a:chOff x="208" y="894"/>
              <a:chExt cx="5282" cy="2903"/>
            </a:xfrm>
          </p:grpSpPr>
          <p:sp>
            <p:nvSpPr>
              <p:cNvPr id="10253" name="Rectangle 13"/>
              <p:cNvSpPr>
                <a:spLocks noChangeArrowheads="1"/>
              </p:cNvSpPr>
              <p:nvPr/>
            </p:nvSpPr>
            <p:spPr bwMode="auto">
              <a:xfrm>
                <a:off x="550" y="958"/>
                <a:ext cx="4872" cy="22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4" name="Line 14"/>
              <p:cNvSpPr>
                <a:spLocks noChangeShapeType="1"/>
              </p:cNvSpPr>
              <p:nvPr/>
            </p:nvSpPr>
            <p:spPr bwMode="auto">
              <a:xfrm>
                <a:off x="550" y="2846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5" name="Line 15"/>
              <p:cNvSpPr>
                <a:spLocks noChangeShapeType="1"/>
              </p:cNvSpPr>
              <p:nvPr/>
            </p:nvSpPr>
            <p:spPr bwMode="auto">
              <a:xfrm>
                <a:off x="550" y="2466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6" name="Line 16"/>
              <p:cNvSpPr>
                <a:spLocks noChangeShapeType="1"/>
              </p:cNvSpPr>
              <p:nvPr/>
            </p:nvSpPr>
            <p:spPr bwMode="auto">
              <a:xfrm>
                <a:off x="550" y="2092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7" name="Line 17"/>
              <p:cNvSpPr>
                <a:spLocks noChangeShapeType="1"/>
              </p:cNvSpPr>
              <p:nvPr/>
            </p:nvSpPr>
            <p:spPr bwMode="auto">
              <a:xfrm>
                <a:off x="550" y="1712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8" name="Line 18"/>
              <p:cNvSpPr>
                <a:spLocks noChangeShapeType="1"/>
              </p:cNvSpPr>
              <p:nvPr/>
            </p:nvSpPr>
            <p:spPr bwMode="auto">
              <a:xfrm>
                <a:off x="550" y="1338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9" name="Line 19"/>
              <p:cNvSpPr>
                <a:spLocks noChangeShapeType="1"/>
              </p:cNvSpPr>
              <p:nvPr/>
            </p:nvSpPr>
            <p:spPr bwMode="auto">
              <a:xfrm>
                <a:off x="550" y="958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0" name="Rectangle 20"/>
              <p:cNvSpPr>
                <a:spLocks noChangeArrowheads="1"/>
              </p:cNvSpPr>
              <p:nvPr/>
            </p:nvSpPr>
            <p:spPr bwMode="auto">
              <a:xfrm>
                <a:off x="550" y="958"/>
                <a:ext cx="4872" cy="2262"/>
              </a:xfrm>
              <a:prstGeom prst="rect">
                <a:avLst/>
              </a:prstGeom>
              <a:noFill/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1" name="Rectangle 21"/>
              <p:cNvSpPr>
                <a:spLocks noChangeArrowheads="1"/>
              </p:cNvSpPr>
              <p:nvPr/>
            </p:nvSpPr>
            <p:spPr bwMode="auto">
              <a:xfrm>
                <a:off x="584" y="1338"/>
                <a:ext cx="43" cy="1882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2" name="Rectangle 22"/>
              <p:cNvSpPr>
                <a:spLocks noChangeArrowheads="1"/>
              </p:cNvSpPr>
              <p:nvPr/>
            </p:nvSpPr>
            <p:spPr bwMode="auto">
              <a:xfrm>
                <a:off x="790" y="1338"/>
                <a:ext cx="43" cy="1882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3" name="Rectangle 23"/>
              <p:cNvSpPr>
                <a:spLocks noChangeArrowheads="1"/>
              </p:cNvSpPr>
              <p:nvPr/>
            </p:nvSpPr>
            <p:spPr bwMode="auto">
              <a:xfrm>
                <a:off x="987" y="1338"/>
                <a:ext cx="42" cy="1882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4" name="Rectangle 24"/>
              <p:cNvSpPr>
                <a:spLocks noChangeArrowheads="1"/>
              </p:cNvSpPr>
              <p:nvPr/>
            </p:nvSpPr>
            <p:spPr bwMode="auto">
              <a:xfrm>
                <a:off x="1192" y="1409"/>
                <a:ext cx="43" cy="1811"/>
              </a:xfrm>
              <a:prstGeom prst="rect">
                <a:avLst/>
              </a:prstGeom>
              <a:solidFill>
                <a:srgbClr val="FF0000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5" name="Rectangle 25"/>
              <p:cNvSpPr>
                <a:spLocks noChangeArrowheads="1"/>
              </p:cNvSpPr>
              <p:nvPr/>
            </p:nvSpPr>
            <p:spPr bwMode="auto">
              <a:xfrm>
                <a:off x="1398" y="1451"/>
                <a:ext cx="42" cy="1769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6" name="Rectangle 26"/>
              <p:cNvSpPr>
                <a:spLocks noChangeArrowheads="1"/>
              </p:cNvSpPr>
              <p:nvPr/>
            </p:nvSpPr>
            <p:spPr bwMode="auto">
              <a:xfrm>
                <a:off x="1603" y="1451"/>
                <a:ext cx="43" cy="176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7" name="Rectangle 27"/>
              <p:cNvSpPr>
                <a:spLocks noChangeArrowheads="1"/>
              </p:cNvSpPr>
              <p:nvPr/>
            </p:nvSpPr>
            <p:spPr bwMode="auto">
              <a:xfrm>
                <a:off x="1800" y="1521"/>
                <a:ext cx="43" cy="169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8" name="Rectangle 28"/>
              <p:cNvSpPr>
                <a:spLocks noChangeArrowheads="1"/>
              </p:cNvSpPr>
              <p:nvPr/>
            </p:nvSpPr>
            <p:spPr bwMode="auto">
              <a:xfrm>
                <a:off x="2005" y="1521"/>
                <a:ext cx="43" cy="169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69" name="Rectangle 29"/>
              <p:cNvSpPr>
                <a:spLocks noChangeArrowheads="1"/>
              </p:cNvSpPr>
              <p:nvPr/>
            </p:nvSpPr>
            <p:spPr bwMode="auto">
              <a:xfrm>
                <a:off x="2211" y="1535"/>
                <a:ext cx="43" cy="1685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0" name="Rectangle 30"/>
              <p:cNvSpPr>
                <a:spLocks noChangeArrowheads="1"/>
              </p:cNvSpPr>
              <p:nvPr/>
            </p:nvSpPr>
            <p:spPr bwMode="auto">
              <a:xfrm>
                <a:off x="2408" y="1564"/>
                <a:ext cx="43" cy="1656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1" name="Rectangle 31"/>
              <p:cNvSpPr>
                <a:spLocks noChangeArrowheads="1"/>
              </p:cNvSpPr>
              <p:nvPr/>
            </p:nvSpPr>
            <p:spPr bwMode="auto">
              <a:xfrm>
                <a:off x="2613" y="1571"/>
                <a:ext cx="43" cy="1649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2" name="Rectangle 32"/>
              <p:cNvSpPr>
                <a:spLocks noChangeArrowheads="1"/>
              </p:cNvSpPr>
              <p:nvPr/>
            </p:nvSpPr>
            <p:spPr bwMode="auto">
              <a:xfrm>
                <a:off x="2819" y="1606"/>
                <a:ext cx="43" cy="1614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3" name="Rectangle 33"/>
              <p:cNvSpPr>
                <a:spLocks noChangeArrowheads="1"/>
              </p:cNvSpPr>
              <p:nvPr/>
            </p:nvSpPr>
            <p:spPr bwMode="auto">
              <a:xfrm>
                <a:off x="3024" y="1613"/>
                <a:ext cx="43" cy="1607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4" name="Rectangle 34"/>
              <p:cNvSpPr>
                <a:spLocks noChangeArrowheads="1"/>
              </p:cNvSpPr>
              <p:nvPr/>
            </p:nvSpPr>
            <p:spPr bwMode="auto">
              <a:xfrm>
                <a:off x="3221" y="1634"/>
                <a:ext cx="43" cy="1586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5" name="Rectangle 35"/>
              <p:cNvSpPr>
                <a:spLocks noChangeArrowheads="1"/>
              </p:cNvSpPr>
              <p:nvPr/>
            </p:nvSpPr>
            <p:spPr bwMode="auto">
              <a:xfrm>
                <a:off x="3427" y="1705"/>
                <a:ext cx="43" cy="1515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6" name="Rectangle 36"/>
              <p:cNvSpPr>
                <a:spLocks noChangeArrowheads="1"/>
              </p:cNvSpPr>
              <p:nvPr/>
            </p:nvSpPr>
            <p:spPr bwMode="auto">
              <a:xfrm>
                <a:off x="3632" y="1733"/>
                <a:ext cx="43" cy="1487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7" name="Rectangle 37"/>
              <p:cNvSpPr>
                <a:spLocks noChangeArrowheads="1"/>
              </p:cNvSpPr>
              <p:nvPr/>
            </p:nvSpPr>
            <p:spPr bwMode="auto">
              <a:xfrm>
                <a:off x="3829" y="1754"/>
                <a:ext cx="43" cy="1466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8" name="Rectangle 38"/>
              <p:cNvSpPr>
                <a:spLocks noChangeArrowheads="1"/>
              </p:cNvSpPr>
              <p:nvPr/>
            </p:nvSpPr>
            <p:spPr bwMode="auto">
              <a:xfrm>
                <a:off x="4035" y="1761"/>
                <a:ext cx="42" cy="1459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9" name="Rectangle 39"/>
              <p:cNvSpPr>
                <a:spLocks noChangeArrowheads="1"/>
              </p:cNvSpPr>
              <p:nvPr/>
            </p:nvSpPr>
            <p:spPr bwMode="auto">
              <a:xfrm>
                <a:off x="4240" y="1853"/>
                <a:ext cx="43" cy="1367"/>
              </a:xfrm>
              <a:prstGeom prst="rect">
                <a:avLst/>
              </a:prstGeom>
              <a:solidFill>
                <a:srgbClr val="00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0" name="Rectangle 40"/>
              <p:cNvSpPr>
                <a:spLocks noChangeArrowheads="1"/>
              </p:cNvSpPr>
              <p:nvPr/>
            </p:nvSpPr>
            <p:spPr bwMode="auto">
              <a:xfrm>
                <a:off x="4437" y="1867"/>
                <a:ext cx="43" cy="1353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1" name="Rectangle 41"/>
              <p:cNvSpPr>
                <a:spLocks noChangeArrowheads="1"/>
              </p:cNvSpPr>
              <p:nvPr/>
            </p:nvSpPr>
            <p:spPr bwMode="auto">
              <a:xfrm>
                <a:off x="4643" y="1902"/>
                <a:ext cx="42" cy="1318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2" name="Rectangle 42"/>
              <p:cNvSpPr>
                <a:spLocks noChangeArrowheads="1"/>
              </p:cNvSpPr>
              <p:nvPr/>
            </p:nvSpPr>
            <p:spPr bwMode="auto">
              <a:xfrm>
                <a:off x="4848" y="1923"/>
                <a:ext cx="43" cy="1297"/>
              </a:xfrm>
              <a:prstGeom prst="rect">
                <a:avLst/>
              </a:prstGeom>
              <a:solidFill>
                <a:srgbClr val="CCCC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3" name="Rectangle 43"/>
              <p:cNvSpPr>
                <a:spLocks noChangeArrowheads="1"/>
              </p:cNvSpPr>
              <p:nvPr/>
            </p:nvSpPr>
            <p:spPr bwMode="auto">
              <a:xfrm>
                <a:off x="5096" y="1571"/>
                <a:ext cx="43" cy="1649"/>
              </a:xfrm>
              <a:prstGeom prst="rect">
                <a:avLst/>
              </a:prstGeom>
              <a:solidFill>
                <a:srgbClr val="FFFF00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4" name="Rectangle 44"/>
              <p:cNvSpPr>
                <a:spLocks noChangeArrowheads="1"/>
              </p:cNvSpPr>
              <p:nvPr/>
            </p:nvSpPr>
            <p:spPr bwMode="auto">
              <a:xfrm>
                <a:off x="5345" y="2325"/>
                <a:ext cx="42" cy="895"/>
              </a:xfrm>
              <a:prstGeom prst="rect">
                <a:avLst/>
              </a:prstGeom>
              <a:solidFill>
                <a:srgbClr val="FF00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5" name="Line 45"/>
              <p:cNvSpPr>
                <a:spLocks noChangeShapeType="1"/>
              </p:cNvSpPr>
              <p:nvPr/>
            </p:nvSpPr>
            <p:spPr bwMode="auto">
              <a:xfrm>
                <a:off x="550" y="958"/>
                <a:ext cx="1" cy="2262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6" name="Line 46"/>
              <p:cNvSpPr>
                <a:spLocks noChangeShapeType="1"/>
              </p:cNvSpPr>
              <p:nvPr/>
            </p:nvSpPr>
            <p:spPr bwMode="auto">
              <a:xfrm>
                <a:off x="507" y="3220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7" name="Line 47"/>
              <p:cNvSpPr>
                <a:spLocks noChangeShapeType="1"/>
              </p:cNvSpPr>
              <p:nvPr/>
            </p:nvSpPr>
            <p:spPr bwMode="auto">
              <a:xfrm>
                <a:off x="507" y="2846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8" name="Line 48"/>
              <p:cNvSpPr>
                <a:spLocks noChangeShapeType="1"/>
              </p:cNvSpPr>
              <p:nvPr/>
            </p:nvSpPr>
            <p:spPr bwMode="auto">
              <a:xfrm>
                <a:off x="507" y="2466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9" name="Line 49"/>
              <p:cNvSpPr>
                <a:spLocks noChangeShapeType="1"/>
              </p:cNvSpPr>
              <p:nvPr/>
            </p:nvSpPr>
            <p:spPr bwMode="auto">
              <a:xfrm>
                <a:off x="507" y="2092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0" name="Line 50"/>
              <p:cNvSpPr>
                <a:spLocks noChangeShapeType="1"/>
              </p:cNvSpPr>
              <p:nvPr/>
            </p:nvSpPr>
            <p:spPr bwMode="auto">
              <a:xfrm>
                <a:off x="507" y="1712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1" name="Line 51"/>
              <p:cNvSpPr>
                <a:spLocks noChangeShapeType="1"/>
              </p:cNvSpPr>
              <p:nvPr/>
            </p:nvSpPr>
            <p:spPr bwMode="auto">
              <a:xfrm>
                <a:off x="507" y="1338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2" name="Line 52"/>
              <p:cNvSpPr>
                <a:spLocks noChangeShapeType="1"/>
              </p:cNvSpPr>
              <p:nvPr/>
            </p:nvSpPr>
            <p:spPr bwMode="auto">
              <a:xfrm>
                <a:off x="507" y="958"/>
                <a:ext cx="43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3" name="Line 53"/>
              <p:cNvSpPr>
                <a:spLocks noChangeShapeType="1"/>
              </p:cNvSpPr>
              <p:nvPr/>
            </p:nvSpPr>
            <p:spPr bwMode="auto">
              <a:xfrm>
                <a:off x="550" y="3220"/>
                <a:ext cx="4872" cy="1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4" name="Line 54"/>
              <p:cNvSpPr>
                <a:spLocks noChangeShapeType="1"/>
              </p:cNvSpPr>
              <p:nvPr/>
            </p:nvSpPr>
            <p:spPr bwMode="auto">
              <a:xfrm flipV="1">
                <a:off x="550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5" name="Line 55"/>
              <p:cNvSpPr>
                <a:spLocks noChangeShapeType="1"/>
              </p:cNvSpPr>
              <p:nvPr/>
            </p:nvSpPr>
            <p:spPr bwMode="auto">
              <a:xfrm flipV="1">
                <a:off x="755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6" name="Line 56"/>
              <p:cNvSpPr>
                <a:spLocks noChangeShapeType="1"/>
              </p:cNvSpPr>
              <p:nvPr/>
            </p:nvSpPr>
            <p:spPr bwMode="auto">
              <a:xfrm flipV="1">
                <a:off x="952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7" name="Line 57"/>
              <p:cNvSpPr>
                <a:spLocks noChangeShapeType="1"/>
              </p:cNvSpPr>
              <p:nvPr/>
            </p:nvSpPr>
            <p:spPr bwMode="auto">
              <a:xfrm flipV="1">
                <a:off x="1158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8" name="Line 58"/>
              <p:cNvSpPr>
                <a:spLocks noChangeShapeType="1"/>
              </p:cNvSpPr>
              <p:nvPr/>
            </p:nvSpPr>
            <p:spPr bwMode="auto">
              <a:xfrm flipV="1">
                <a:off x="1363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9" name="Line 59"/>
              <p:cNvSpPr>
                <a:spLocks noChangeShapeType="1"/>
              </p:cNvSpPr>
              <p:nvPr/>
            </p:nvSpPr>
            <p:spPr bwMode="auto">
              <a:xfrm flipV="1">
                <a:off x="1569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0" name="Line 60"/>
              <p:cNvSpPr>
                <a:spLocks noChangeShapeType="1"/>
              </p:cNvSpPr>
              <p:nvPr/>
            </p:nvSpPr>
            <p:spPr bwMode="auto">
              <a:xfrm flipV="1">
                <a:off x="1766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1" name="Line 61"/>
              <p:cNvSpPr>
                <a:spLocks noChangeShapeType="1"/>
              </p:cNvSpPr>
              <p:nvPr/>
            </p:nvSpPr>
            <p:spPr bwMode="auto">
              <a:xfrm flipV="1">
                <a:off x="1971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2" name="Line 62"/>
              <p:cNvSpPr>
                <a:spLocks noChangeShapeType="1"/>
              </p:cNvSpPr>
              <p:nvPr/>
            </p:nvSpPr>
            <p:spPr bwMode="auto">
              <a:xfrm flipV="1">
                <a:off x="2177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3" name="Line 63"/>
              <p:cNvSpPr>
                <a:spLocks noChangeShapeType="1"/>
              </p:cNvSpPr>
              <p:nvPr/>
            </p:nvSpPr>
            <p:spPr bwMode="auto">
              <a:xfrm flipV="1">
                <a:off x="2374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4" name="Line 64"/>
              <p:cNvSpPr>
                <a:spLocks noChangeShapeType="1"/>
              </p:cNvSpPr>
              <p:nvPr/>
            </p:nvSpPr>
            <p:spPr bwMode="auto">
              <a:xfrm flipV="1">
                <a:off x="2579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5" name="Line 65"/>
              <p:cNvSpPr>
                <a:spLocks noChangeShapeType="1"/>
              </p:cNvSpPr>
              <p:nvPr/>
            </p:nvSpPr>
            <p:spPr bwMode="auto">
              <a:xfrm flipV="1">
                <a:off x="2785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6" name="Line 66"/>
              <p:cNvSpPr>
                <a:spLocks noChangeShapeType="1"/>
              </p:cNvSpPr>
              <p:nvPr/>
            </p:nvSpPr>
            <p:spPr bwMode="auto">
              <a:xfrm flipV="1">
                <a:off x="2990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7" name="Line 67"/>
              <p:cNvSpPr>
                <a:spLocks noChangeShapeType="1"/>
              </p:cNvSpPr>
              <p:nvPr/>
            </p:nvSpPr>
            <p:spPr bwMode="auto">
              <a:xfrm flipV="1">
                <a:off x="3187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8" name="Line 68"/>
              <p:cNvSpPr>
                <a:spLocks noChangeShapeType="1"/>
              </p:cNvSpPr>
              <p:nvPr/>
            </p:nvSpPr>
            <p:spPr bwMode="auto">
              <a:xfrm flipV="1">
                <a:off x="3393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9" name="Line 69"/>
              <p:cNvSpPr>
                <a:spLocks noChangeShapeType="1"/>
              </p:cNvSpPr>
              <p:nvPr/>
            </p:nvSpPr>
            <p:spPr bwMode="auto">
              <a:xfrm flipV="1">
                <a:off x="3598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0" name="Line 70"/>
              <p:cNvSpPr>
                <a:spLocks noChangeShapeType="1"/>
              </p:cNvSpPr>
              <p:nvPr/>
            </p:nvSpPr>
            <p:spPr bwMode="auto">
              <a:xfrm flipV="1">
                <a:off x="3795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1" name="Line 71"/>
              <p:cNvSpPr>
                <a:spLocks noChangeShapeType="1"/>
              </p:cNvSpPr>
              <p:nvPr/>
            </p:nvSpPr>
            <p:spPr bwMode="auto">
              <a:xfrm flipV="1">
                <a:off x="4000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2" name="Line 72"/>
              <p:cNvSpPr>
                <a:spLocks noChangeShapeType="1"/>
              </p:cNvSpPr>
              <p:nvPr/>
            </p:nvSpPr>
            <p:spPr bwMode="auto">
              <a:xfrm flipV="1">
                <a:off x="4206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3" name="Line 73"/>
              <p:cNvSpPr>
                <a:spLocks noChangeShapeType="1"/>
              </p:cNvSpPr>
              <p:nvPr/>
            </p:nvSpPr>
            <p:spPr bwMode="auto">
              <a:xfrm flipV="1">
                <a:off x="4403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4" name="Line 74"/>
              <p:cNvSpPr>
                <a:spLocks noChangeShapeType="1"/>
              </p:cNvSpPr>
              <p:nvPr/>
            </p:nvSpPr>
            <p:spPr bwMode="auto">
              <a:xfrm flipV="1">
                <a:off x="4608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5" name="Line 75"/>
              <p:cNvSpPr>
                <a:spLocks noChangeShapeType="1"/>
              </p:cNvSpPr>
              <p:nvPr/>
            </p:nvSpPr>
            <p:spPr bwMode="auto">
              <a:xfrm flipV="1">
                <a:off x="4814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6" name="Line 76"/>
              <p:cNvSpPr>
                <a:spLocks noChangeShapeType="1"/>
              </p:cNvSpPr>
              <p:nvPr/>
            </p:nvSpPr>
            <p:spPr bwMode="auto">
              <a:xfrm flipV="1">
                <a:off x="5019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7" name="Line 77"/>
              <p:cNvSpPr>
                <a:spLocks noChangeShapeType="1"/>
              </p:cNvSpPr>
              <p:nvPr/>
            </p:nvSpPr>
            <p:spPr bwMode="auto">
              <a:xfrm flipV="1">
                <a:off x="5216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8" name="Line 78"/>
              <p:cNvSpPr>
                <a:spLocks noChangeShapeType="1"/>
              </p:cNvSpPr>
              <p:nvPr/>
            </p:nvSpPr>
            <p:spPr bwMode="auto">
              <a:xfrm flipV="1">
                <a:off x="5422" y="3220"/>
                <a:ext cx="1" cy="28"/>
              </a:xfrm>
              <a:prstGeom prst="line">
                <a:avLst/>
              </a:prstGeom>
              <a:noFill/>
              <a:ln w="9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9" name="Rectangle 79"/>
              <p:cNvSpPr>
                <a:spLocks noChangeArrowheads="1"/>
              </p:cNvSpPr>
              <p:nvPr/>
            </p:nvSpPr>
            <p:spPr bwMode="auto">
              <a:xfrm rot="18360000">
                <a:off x="4685" y="1605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68,75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0" name="Rectangle 80"/>
              <p:cNvSpPr>
                <a:spLocks noChangeArrowheads="1"/>
              </p:cNvSpPr>
              <p:nvPr/>
            </p:nvSpPr>
            <p:spPr bwMode="auto">
              <a:xfrm>
                <a:off x="4942" y="1387"/>
                <a:ext cx="437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87,64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1" name="Rectangle 81"/>
              <p:cNvSpPr>
                <a:spLocks noChangeArrowheads="1"/>
              </p:cNvSpPr>
              <p:nvPr/>
            </p:nvSpPr>
            <p:spPr bwMode="auto">
              <a:xfrm rot="18360000">
                <a:off x="4570" y="1625"/>
                <a:ext cx="223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2" name="Rectangle 82"/>
              <p:cNvSpPr>
                <a:spLocks noChangeArrowheads="1"/>
              </p:cNvSpPr>
              <p:nvPr/>
            </p:nvSpPr>
            <p:spPr bwMode="auto">
              <a:xfrm rot="18360000">
                <a:off x="4317" y="1556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71,88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3" name="Rectangle 83"/>
              <p:cNvSpPr>
                <a:spLocks noChangeArrowheads="1"/>
              </p:cNvSpPr>
              <p:nvPr/>
            </p:nvSpPr>
            <p:spPr bwMode="auto">
              <a:xfrm rot="18360000">
                <a:off x="4103" y="1542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72,34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4" name="Rectangle 84"/>
              <p:cNvSpPr>
                <a:spLocks noChangeArrowheads="1"/>
              </p:cNvSpPr>
              <p:nvPr/>
            </p:nvSpPr>
            <p:spPr bwMode="auto">
              <a:xfrm rot="18360000">
                <a:off x="3889" y="1422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77,27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5" name="Rectangle 85"/>
              <p:cNvSpPr>
                <a:spLocks noChangeArrowheads="1"/>
              </p:cNvSpPr>
              <p:nvPr/>
            </p:nvSpPr>
            <p:spPr bwMode="auto">
              <a:xfrm rot="18360000">
                <a:off x="3692" y="1401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77,78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6" name="Rectangle 86"/>
              <p:cNvSpPr>
                <a:spLocks noChangeArrowheads="1"/>
              </p:cNvSpPr>
              <p:nvPr/>
            </p:nvSpPr>
            <p:spPr bwMode="auto">
              <a:xfrm rot="18360000">
                <a:off x="3495" y="1401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78,79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7" name="Rectangle 87"/>
              <p:cNvSpPr>
                <a:spLocks noChangeArrowheads="1"/>
              </p:cNvSpPr>
              <p:nvPr/>
            </p:nvSpPr>
            <p:spPr bwMode="auto">
              <a:xfrm rot="18360000">
                <a:off x="3307" y="1366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80,39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8" name="Rectangle 88"/>
              <p:cNvSpPr>
                <a:spLocks noChangeArrowheads="1"/>
              </p:cNvSpPr>
              <p:nvPr/>
            </p:nvSpPr>
            <p:spPr bwMode="auto">
              <a:xfrm rot="18360000">
                <a:off x="3067" y="1288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84,09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29" name="Rectangle 89"/>
              <p:cNvSpPr>
                <a:spLocks noChangeArrowheads="1"/>
              </p:cNvSpPr>
              <p:nvPr/>
            </p:nvSpPr>
            <p:spPr bwMode="auto">
              <a:xfrm rot="18360000">
                <a:off x="2887" y="1260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85,11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0" name="Rectangle 90"/>
              <p:cNvSpPr>
                <a:spLocks noChangeArrowheads="1"/>
              </p:cNvSpPr>
              <p:nvPr/>
            </p:nvSpPr>
            <p:spPr bwMode="auto">
              <a:xfrm rot="18360000">
                <a:off x="2647" y="1281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85,71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1" name="Rectangle 91"/>
              <p:cNvSpPr>
                <a:spLocks noChangeArrowheads="1"/>
              </p:cNvSpPr>
              <p:nvPr/>
            </p:nvSpPr>
            <p:spPr bwMode="auto">
              <a:xfrm rot="18360000">
                <a:off x="2519" y="1271"/>
                <a:ext cx="334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87,5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2" name="Rectangle 92"/>
              <p:cNvSpPr>
                <a:spLocks noChangeArrowheads="1"/>
              </p:cNvSpPr>
              <p:nvPr/>
            </p:nvSpPr>
            <p:spPr bwMode="auto">
              <a:xfrm rot="18360000">
                <a:off x="2253" y="1204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87,84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3" name="Rectangle 93"/>
              <p:cNvSpPr>
                <a:spLocks noChangeArrowheads="1"/>
              </p:cNvSpPr>
              <p:nvPr/>
            </p:nvSpPr>
            <p:spPr bwMode="auto">
              <a:xfrm rot="18360000">
                <a:off x="2065" y="1189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89,47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4" name="Rectangle 94"/>
              <p:cNvSpPr>
                <a:spLocks noChangeArrowheads="1"/>
              </p:cNvSpPr>
              <p:nvPr/>
            </p:nvSpPr>
            <p:spPr bwMode="auto">
              <a:xfrm rot="18360000">
                <a:off x="1941" y="1287"/>
                <a:ext cx="223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5" name="Rectangle 95"/>
              <p:cNvSpPr>
                <a:spLocks noChangeArrowheads="1"/>
              </p:cNvSpPr>
              <p:nvPr/>
            </p:nvSpPr>
            <p:spPr bwMode="auto">
              <a:xfrm rot="18360000">
                <a:off x="1736" y="1251"/>
                <a:ext cx="223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6" name="Rectangle 96"/>
              <p:cNvSpPr>
                <a:spLocks noChangeArrowheads="1"/>
              </p:cNvSpPr>
              <p:nvPr/>
            </p:nvSpPr>
            <p:spPr bwMode="auto">
              <a:xfrm rot="18360000">
                <a:off x="1432" y="1161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93,67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7" name="Rectangle 97"/>
              <p:cNvSpPr>
                <a:spLocks noChangeArrowheads="1"/>
              </p:cNvSpPr>
              <p:nvPr/>
            </p:nvSpPr>
            <p:spPr bwMode="auto">
              <a:xfrm rot="18360000">
                <a:off x="1260" y="1112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93,83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8" name="Rectangle 98"/>
              <p:cNvSpPr>
                <a:spLocks noChangeArrowheads="1"/>
              </p:cNvSpPr>
              <p:nvPr/>
            </p:nvSpPr>
            <p:spPr bwMode="auto">
              <a:xfrm rot="18360000">
                <a:off x="1021" y="1063"/>
                <a:ext cx="411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96,05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39" name="Rectangle 99"/>
              <p:cNvSpPr>
                <a:spLocks noChangeArrowheads="1"/>
              </p:cNvSpPr>
              <p:nvPr/>
            </p:nvSpPr>
            <p:spPr bwMode="auto">
              <a:xfrm rot="18360000">
                <a:off x="856" y="1073"/>
                <a:ext cx="30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0" name="Rectangle 100"/>
              <p:cNvSpPr>
                <a:spLocks noChangeArrowheads="1"/>
              </p:cNvSpPr>
              <p:nvPr/>
            </p:nvSpPr>
            <p:spPr bwMode="auto">
              <a:xfrm rot="18360000">
                <a:off x="539" y="1066"/>
                <a:ext cx="30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1" name="Rectangle 101"/>
              <p:cNvSpPr>
                <a:spLocks noChangeArrowheads="1"/>
              </p:cNvSpPr>
              <p:nvPr/>
            </p:nvSpPr>
            <p:spPr bwMode="auto">
              <a:xfrm rot="18360000">
                <a:off x="694" y="1052"/>
                <a:ext cx="30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2" name="Rectangle 102"/>
              <p:cNvSpPr>
                <a:spLocks noChangeArrowheads="1"/>
              </p:cNvSpPr>
              <p:nvPr/>
            </p:nvSpPr>
            <p:spPr bwMode="auto">
              <a:xfrm>
                <a:off x="5139" y="2092"/>
                <a:ext cx="351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47,3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3" name="Rectangle 103"/>
              <p:cNvSpPr>
                <a:spLocks noChangeArrowheads="1"/>
              </p:cNvSpPr>
              <p:nvPr/>
            </p:nvSpPr>
            <p:spPr bwMode="auto">
              <a:xfrm>
                <a:off x="362" y="3156"/>
                <a:ext cx="146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4" name="Rectangle 104"/>
              <p:cNvSpPr>
                <a:spLocks noChangeArrowheads="1"/>
              </p:cNvSpPr>
              <p:nvPr/>
            </p:nvSpPr>
            <p:spPr bwMode="auto">
              <a:xfrm>
                <a:off x="285" y="2783"/>
                <a:ext cx="231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5" name="Rectangle 105"/>
              <p:cNvSpPr>
                <a:spLocks noChangeArrowheads="1"/>
              </p:cNvSpPr>
              <p:nvPr/>
            </p:nvSpPr>
            <p:spPr bwMode="auto">
              <a:xfrm>
                <a:off x="285" y="2402"/>
                <a:ext cx="231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6" name="Rectangle 106"/>
              <p:cNvSpPr>
                <a:spLocks noChangeArrowheads="1"/>
              </p:cNvSpPr>
              <p:nvPr/>
            </p:nvSpPr>
            <p:spPr bwMode="auto">
              <a:xfrm>
                <a:off x="285" y="2029"/>
                <a:ext cx="231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7" name="Rectangle 107"/>
              <p:cNvSpPr>
                <a:spLocks noChangeArrowheads="1"/>
              </p:cNvSpPr>
              <p:nvPr/>
            </p:nvSpPr>
            <p:spPr bwMode="auto">
              <a:xfrm>
                <a:off x="285" y="1648"/>
                <a:ext cx="231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80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8" name="Rectangle 108"/>
              <p:cNvSpPr>
                <a:spLocks noChangeArrowheads="1"/>
              </p:cNvSpPr>
              <p:nvPr/>
            </p:nvSpPr>
            <p:spPr bwMode="auto">
              <a:xfrm>
                <a:off x="208" y="1275"/>
                <a:ext cx="308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100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49" name="Rectangle 109"/>
              <p:cNvSpPr>
                <a:spLocks noChangeArrowheads="1"/>
              </p:cNvSpPr>
              <p:nvPr/>
            </p:nvSpPr>
            <p:spPr bwMode="auto">
              <a:xfrm>
                <a:off x="208" y="894"/>
                <a:ext cx="308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0" name="Rectangle 110"/>
              <p:cNvSpPr>
                <a:spLocks noChangeArrowheads="1"/>
              </p:cNvSpPr>
              <p:nvPr/>
            </p:nvSpPr>
            <p:spPr bwMode="auto">
              <a:xfrm rot="18900000">
                <a:off x="323" y="3323"/>
                <a:ext cx="368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г.122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1" name="Rectangle 111"/>
              <p:cNvSpPr>
                <a:spLocks noChangeArrowheads="1"/>
              </p:cNvSpPr>
              <p:nvPr/>
            </p:nvSpPr>
            <p:spPr bwMode="auto">
              <a:xfrm rot="18900000">
                <a:off x="228" y="3399"/>
                <a:ext cx="728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Ел-сервис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2" name="Rectangle 112"/>
              <p:cNvSpPr>
                <a:spLocks noChangeArrowheads="1"/>
              </p:cNvSpPr>
              <p:nvPr/>
            </p:nvSpPr>
            <p:spPr bwMode="auto">
              <a:xfrm rot="18900000">
                <a:off x="717" y="3330"/>
                <a:ext cx="368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л-и 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3" name="Rectangle 113"/>
              <p:cNvSpPr>
                <a:spLocks noChangeArrowheads="1"/>
              </p:cNvSpPr>
              <p:nvPr/>
            </p:nvSpPr>
            <p:spPr bwMode="auto">
              <a:xfrm rot="18900000">
                <a:off x="994" y="3313"/>
                <a:ext cx="29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г.94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4" name="Rectangle 114"/>
              <p:cNvSpPr>
                <a:spLocks noChangeArrowheads="1"/>
              </p:cNvSpPr>
              <p:nvPr/>
            </p:nvSpPr>
            <p:spPr bwMode="auto">
              <a:xfrm rot="18900000">
                <a:off x="1137" y="3323"/>
                <a:ext cx="368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г.102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5" name="Rectangle 115"/>
              <p:cNvSpPr>
                <a:spLocks noChangeArrowheads="1"/>
              </p:cNvSpPr>
              <p:nvPr/>
            </p:nvSpPr>
            <p:spPr bwMode="auto">
              <a:xfrm rot="18900000">
                <a:off x="1301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шк.34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6" name="Rectangle 116"/>
              <p:cNvSpPr>
                <a:spLocks noChangeArrowheads="1"/>
              </p:cNvSpPr>
              <p:nvPr/>
            </p:nvSpPr>
            <p:spPr bwMode="auto">
              <a:xfrm rot="18900000">
                <a:off x="1654" y="3296"/>
                <a:ext cx="223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7" name="Rectangle 117"/>
              <p:cNvSpPr>
                <a:spLocks noChangeArrowheads="1"/>
              </p:cNvSpPr>
              <p:nvPr/>
            </p:nvSpPr>
            <p:spPr bwMode="auto">
              <a:xfrm rot="18900000">
                <a:off x="1860" y="3296"/>
                <a:ext cx="223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8" name="Rectangle 118"/>
              <p:cNvSpPr>
                <a:spLocks noChangeArrowheads="1"/>
              </p:cNvSpPr>
              <p:nvPr/>
            </p:nvSpPr>
            <p:spPr bwMode="auto">
              <a:xfrm rot="18900000">
                <a:off x="2012" y="3313"/>
                <a:ext cx="29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59" name="Rectangle 119"/>
              <p:cNvSpPr>
                <a:spLocks noChangeArrowheads="1"/>
              </p:cNvSpPr>
              <p:nvPr/>
            </p:nvSpPr>
            <p:spPr bwMode="auto">
              <a:xfrm rot="18900000">
                <a:off x="2209" y="3313"/>
                <a:ext cx="29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г.75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0" name="Rectangle 120"/>
              <p:cNvSpPr>
                <a:spLocks noChangeArrowheads="1"/>
              </p:cNvSpPr>
              <p:nvPr/>
            </p:nvSpPr>
            <p:spPr bwMode="auto">
              <a:xfrm rot="18900000">
                <a:off x="2415" y="3313"/>
                <a:ext cx="29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г.17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1" name="Rectangle 121"/>
              <p:cNvSpPr>
                <a:spLocks noChangeArrowheads="1"/>
              </p:cNvSpPr>
              <p:nvPr/>
            </p:nvSpPr>
            <p:spPr bwMode="auto">
              <a:xfrm rot="18900000">
                <a:off x="2525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шк.99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2" name="Rectangle 122"/>
              <p:cNvSpPr>
                <a:spLocks noChangeArrowheads="1"/>
              </p:cNvSpPr>
              <p:nvPr/>
            </p:nvSpPr>
            <p:spPr bwMode="auto">
              <a:xfrm rot="18900000">
                <a:off x="2722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3" name="Rectangle 123"/>
              <p:cNvSpPr>
                <a:spLocks noChangeArrowheads="1"/>
              </p:cNvSpPr>
              <p:nvPr/>
            </p:nvSpPr>
            <p:spPr bwMode="auto">
              <a:xfrm rot="18900000">
                <a:off x="2928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шк.87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4" name="Rectangle 124"/>
              <p:cNvSpPr>
                <a:spLocks noChangeArrowheads="1"/>
              </p:cNvSpPr>
              <p:nvPr/>
            </p:nvSpPr>
            <p:spPr bwMode="auto">
              <a:xfrm rot="18900000">
                <a:off x="3133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шк.65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5" name="Rectangle 125"/>
              <p:cNvSpPr>
                <a:spLocks noChangeArrowheads="1"/>
              </p:cNvSpPr>
              <p:nvPr/>
            </p:nvSpPr>
            <p:spPr bwMode="auto">
              <a:xfrm rot="18900000">
                <a:off x="3330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шк.55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6" name="Rectangle 126"/>
              <p:cNvSpPr>
                <a:spLocks noChangeArrowheads="1"/>
              </p:cNvSpPr>
              <p:nvPr/>
            </p:nvSpPr>
            <p:spPr bwMode="auto">
              <a:xfrm rot="18900000">
                <a:off x="3474" y="3353"/>
                <a:ext cx="480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шк.120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7" name="Rectangle 127"/>
              <p:cNvSpPr>
                <a:spLocks noChangeArrowheads="1"/>
              </p:cNvSpPr>
              <p:nvPr/>
            </p:nvSpPr>
            <p:spPr bwMode="auto">
              <a:xfrm rot="18900000">
                <a:off x="3680" y="3353"/>
                <a:ext cx="480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шк.130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8" name="Rectangle 128"/>
              <p:cNvSpPr>
                <a:spLocks noChangeArrowheads="1"/>
              </p:cNvSpPr>
              <p:nvPr/>
            </p:nvSpPr>
            <p:spPr bwMode="auto">
              <a:xfrm rot="18900000">
                <a:off x="3947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шк.66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69" name="Rectangle 129"/>
              <p:cNvSpPr>
                <a:spLocks noChangeArrowheads="1"/>
              </p:cNvSpPr>
              <p:nvPr/>
            </p:nvSpPr>
            <p:spPr bwMode="auto">
              <a:xfrm rot="18900000">
                <a:off x="4143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шк.64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0" name="Rectangle 130"/>
              <p:cNvSpPr>
                <a:spLocks noChangeArrowheads="1"/>
              </p:cNvSpPr>
              <p:nvPr/>
            </p:nvSpPr>
            <p:spPr bwMode="auto">
              <a:xfrm rot="18900000">
                <a:off x="4288" y="3353"/>
                <a:ext cx="480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шк.133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1" name="Rectangle 131"/>
              <p:cNvSpPr>
                <a:spLocks noChangeArrowheads="1"/>
              </p:cNvSpPr>
              <p:nvPr/>
            </p:nvSpPr>
            <p:spPr bwMode="auto">
              <a:xfrm rot="18900000">
                <a:off x="4554" y="3335"/>
                <a:ext cx="411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2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шк.92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2" name="Rectangle 132"/>
              <p:cNvSpPr>
                <a:spLocks noChangeArrowheads="1"/>
              </p:cNvSpPr>
              <p:nvPr/>
            </p:nvSpPr>
            <p:spPr bwMode="auto">
              <a:xfrm>
                <a:off x="499" y="3600"/>
                <a:ext cx="4880" cy="191"/>
              </a:xfrm>
              <a:prstGeom prst="rect">
                <a:avLst/>
              </a:prstGeom>
              <a:noFill/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3" name="Rectangle 133"/>
              <p:cNvSpPr>
                <a:spLocks noChangeArrowheads="1"/>
              </p:cNvSpPr>
              <p:nvPr/>
            </p:nvSpPr>
            <p:spPr bwMode="auto">
              <a:xfrm>
                <a:off x="747" y="3664"/>
                <a:ext cx="77" cy="63"/>
              </a:xfrm>
              <a:prstGeom prst="rect">
                <a:avLst/>
              </a:prstGeom>
              <a:solidFill>
                <a:srgbClr val="BBE0E3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4" name="Rectangle 134"/>
              <p:cNvSpPr>
                <a:spLocks noChangeArrowheads="1"/>
              </p:cNvSpPr>
              <p:nvPr/>
            </p:nvSpPr>
            <p:spPr bwMode="auto">
              <a:xfrm>
                <a:off x="867" y="3628"/>
                <a:ext cx="1935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процент отметок "4" и "5"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5" name="Rectangle 135"/>
              <p:cNvSpPr>
                <a:spLocks noChangeArrowheads="1"/>
              </p:cNvSpPr>
              <p:nvPr/>
            </p:nvSpPr>
            <p:spPr bwMode="auto">
              <a:xfrm>
                <a:off x="3119" y="3664"/>
                <a:ext cx="77" cy="63"/>
              </a:xfrm>
              <a:prstGeom prst="rect">
                <a:avLst/>
              </a:prstGeom>
              <a:solidFill>
                <a:srgbClr val="FFFF00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6" name="Rectangle 136"/>
              <p:cNvSpPr>
                <a:spLocks noChangeArrowheads="1"/>
              </p:cNvSpPr>
              <p:nvPr/>
            </p:nvSpPr>
            <p:spPr bwMode="auto">
              <a:xfrm>
                <a:off x="3238" y="3628"/>
                <a:ext cx="762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2012-2013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77" name="Rectangle 137"/>
              <p:cNvSpPr>
                <a:spLocks noChangeArrowheads="1"/>
              </p:cNvSpPr>
              <p:nvPr/>
            </p:nvSpPr>
            <p:spPr bwMode="auto">
              <a:xfrm>
                <a:off x="4377" y="3664"/>
                <a:ext cx="77" cy="63"/>
              </a:xfrm>
              <a:prstGeom prst="rect">
                <a:avLst/>
              </a:prstGeom>
              <a:solidFill>
                <a:srgbClr val="FF00FF"/>
              </a:solidFill>
              <a:ln w="9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8" name="Rectangle 138"/>
              <p:cNvSpPr>
                <a:spLocks noChangeArrowheads="1"/>
              </p:cNvSpPr>
              <p:nvPr/>
            </p:nvSpPr>
            <p:spPr bwMode="auto">
              <a:xfrm>
                <a:off x="4497" y="3628"/>
                <a:ext cx="762" cy="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4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2011-2012</a:t>
                </a:r>
                <a:endParaRPr kumimoji="0" 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380" name="Line 140"/>
            <p:cNvSpPr>
              <a:spLocks noChangeShapeType="1"/>
            </p:cNvSpPr>
            <p:nvPr/>
          </p:nvSpPr>
          <p:spPr bwMode="auto">
            <a:xfrm flipH="1">
              <a:off x="537" y="1563"/>
              <a:ext cx="4559" cy="19"/>
            </a:xfrm>
            <a:prstGeom prst="line">
              <a:avLst/>
            </a:prstGeom>
            <a:noFill/>
            <a:ln w="22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2" name="Прямоугольник 141"/>
          <p:cNvSpPr/>
          <p:nvPr/>
        </p:nvSpPr>
        <p:spPr>
          <a:xfrm>
            <a:off x="785786" y="0"/>
            <a:ext cx="678661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ГИА- 2013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показатели качества </a:t>
            </a:r>
            <a:r>
              <a:rPr lang="ru-RU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обученности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 математике, Московский район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одаренными детьми 2012/2013 учебный год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4069" y="1571612"/>
            <a:ext cx="76498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Призеры муниципального этапа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Всероссийской олимпиады школьников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человек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Призер республиканского этапа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человек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Победители и призеры различных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конкурсов, конференций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олимпиад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160 человек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1643050"/>
            <a:ext cx="6715172" cy="1588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285728"/>
            <a:ext cx="83582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Мониторинг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результативности в  интеллектуально-творческих конкурсах, фестивалях учащихся гимназии  2008-2013 гг.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1"/>
          <p:cNvGraphicFramePr/>
          <p:nvPr/>
        </p:nvGraphicFramePr>
        <p:xfrm>
          <a:off x="1" y="1785926"/>
          <a:ext cx="8072462" cy="5072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96582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 В ЦИФРАХ</a:t>
            </a:r>
            <a:b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285852" y="1000108"/>
          <a:ext cx="5643602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71604" y="4786322"/>
            <a:ext cx="585791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классов – 33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Обучение в 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смену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96582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 В ЦИФРАХ</a:t>
            </a:r>
            <a:b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785794"/>
            <a:ext cx="785818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Искусств  </a:t>
            </a:r>
            <a:r>
              <a:rPr lang="ru-RU" sz="28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324 учащихся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Факультеты: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хореографический –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учащихся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Художественный –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129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учащихся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Музыкальный –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учащихся</a:t>
            </a:r>
            <a:endParaRPr lang="ru-RU" sz="2000" b="1" dirty="0" smtClean="0">
              <a:ln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Объединения доп. образования </a:t>
            </a:r>
            <a:r>
              <a:rPr lang="ru-RU" sz="2000" b="1" dirty="0" smtClean="0">
                <a:ln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240 учащихся</a:t>
            </a:r>
          </a:p>
          <a:p>
            <a:endParaRPr lang="ru-RU" sz="2000" b="1" i="1" dirty="0" smtClean="0">
              <a:ln/>
              <a:solidFill>
                <a:schemeClr val="accent3"/>
              </a:solidFill>
            </a:endParaRPr>
          </a:p>
          <a:p>
            <a:endParaRPr lang="ru-RU" sz="2000" b="1" i="1" dirty="0">
              <a:ln/>
              <a:solidFill>
                <a:schemeClr val="accent3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3214686"/>
          <a:ext cx="8001056" cy="3398079"/>
        </p:xfrm>
        <a:graphic>
          <a:graphicData uri="http://schemas.openxmlformats.org/drawingml/2006/table">
            <a:tbl>
              <a:tblPr/>
              <a:tblGrid>
                <a:gridCol w="2071702"/>
                <a:gridCol w="642942"/>
                <a:gridCol w="5286412"/>
              </a:tblGrid>
              <a:tr h="233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Направление деятельности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кружка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Спортивное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«Легкая атлетика</a:t>
                      </a:r>
                      <a:r>
                        <a:rPr lang="ru-RU" sz="2000" b="0" kern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Баскетбол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«</a:t>
                      </a: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Каратэ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«Зарница», «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Мини-футбол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«Бадминтон»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2.Декоративно-прикладное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«Радуга»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3.Музееведение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«Музей истории школы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«</a:t>
                      </a:r>
                      <a:r>
                        <a:rPr lang="ru-RU" sz="2000" b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Юный экскурсовод</a:t>
                      </a: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4.Туристско-краеведческое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kern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«Туристско-краеведческий»</a:t>
                      </a: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5.Естественно-научное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НОУ«Пилигрим», Языковой диплом, «Эрудит», «Юный переводчик»</a:t>
                      </a:r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760" marR="437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74868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Учительский потенциал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786182" y="1714488"/>
          <a:ext cx="3981456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58" y="1785926"/>
            <a:ext cx="3071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Образовательный  </a:t>
            </a:r>
          </a:p>
          <a:p>
            <a:r>
              <a:rPr lang="ru-RU" sz="2400" b="1" dirty="0" smtClean="0"/>
              <a:t>уровень педагогов</a:t>
            </a:r>
            <a:endParaRPr lang="ru-RU" sz="2400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85720" y="3786190"/>
          <a:ext cx="7643866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4414" y="1071546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32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Количество педагогов - 67</a:t>
            </a:r>
            <a:endParaRPr lang="ru-RU" sz="32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343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7752" y="1142984"/>
            <a:ext cx="2661466" cy="2329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5720" y="1714488"/>
            <a:ext cx="4572000" cy="92333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</a:rPr>
              <a:t>«Лучший учитель 2012» в номинации «Учитель татарского языка и литературы»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2714620"/>
            <a:ext cx="3105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 место в районном этапе</a:t>
            </a:r>
            <a:endParaRPr lang="ru-RU" b="1" dirty="0"/>
          </a:p>
        </p:txBody>
      </p:sp>
      <p:pic>
        <p:nvPicPr>
          <p:cNvPr id="12" name="Рисунок 11" descr="E:\Новая папка\16. Нефедьева Дина Шамильевна, учитель немецкого языка - копи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84578">
            <a:off x="357144" y="3281540"/>
            <a:ext cx="2428919" cy="2223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3714744" y="3143248"/>
            <a:ext cx="3357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Зарипова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А.М.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5357826"/>
            <a:ext cx="2669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Нефедьева Д.Ш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57864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Лучший учитель 2012» в номинации «Классный руководитель»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6488668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Финалист районного этапа</a:t>
            </a:r>
            <a:endParaRPr lang="ru-RU" b="1" dirty="0"/>
          </a:p>
        </p:txBody>
      </p:sp>
      <p:pic>
        <p:nvPicPr>
          <p:cNvPr id="16" name="Рисунок 15" descr="E:\Новая папка\1. Сырова Ольга Варсонофьевна, учитель математики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4499" y="3534347"/>
            <a:ext cx="2792325" cy="2445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4572000" y="5715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«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Женщина года» в номинации «Женщина – классный руководитель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29190" y="6286520"/>
            <a:ext cx="3546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Победитель городского этапа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286512" y="4857760"/>
            <a:ext cx="21034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Сырова</a:t>
            </a:r>
            <a:r>
              <a:rPr lang="ru-RU" sz="2400" b="1" dirty="0" smtClean="0"/>
              <a:t> О.В. </a:t>
            </a:r>
            <a:endParaRPr lang="ru-RU" sz="2400" b="1" dirty="0"/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74868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Учительский потенциал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Новая папка\Изображение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75212">
            <a:off x="404015" y="1512771"/>
            <a:ext cx="1927679" cy="22751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E:\Новая папка\9. Китаев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500306"/>
            <a:ext cx="2151971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Новая папка\11.Сергеева Елена Алексеевна, учитель биологии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55440">
            <a:off x="2069292" y="4212149"/>
            <a:ext cx="2006373" cy="2005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:\Новая папка\19.Гостюшева Надежда Валентиновна, учитель немецкого язык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58505">
            <a:off x="6024017" y="3665835"/>
            <a:ext cx="2009788" cy="23124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3643314"/>
            <a:ext cx="2092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Хайруллина</a:t>
            </a:r>
            <a:r>
              <a:rPr lang="ru-RU" b="1" dirty="0" smtClean="0"/>
              <a:t> Ф.К.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4643446"/>
            <a:ext cx="1630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Китаева С.Л.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6072206"/>
            <a:ext cx="17363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Сергеева Е.А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00760" y="6072206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Гостюшева</a:t>
            </a:r>
            <a:r>
              <a:rPr lang="ru-RU" b="1" dirty="0" smtClean="0"/>
              <a:t> Н.В.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29132"/>
            <a:ext cx="2132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ПНПО-2012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4071942"/>
            <a:ext cx="1510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победитель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71736" y="2000240"/>
            <a:ext cx="5489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«Наш лучший учитель года - 2011»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71934" y="1571612"/>
            <a:ext cx="1994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Победители</a:t>
            </a:r>
            <a:endParaRPr lang="ru-RU" sz="2400" b="1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74868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Учительский потенциал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E:\Новая папка\22. Гумарова Гузель Гильфановна, учитель немецкого язы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071678"/>
            <a:ext cx="1863611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IMG_50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3214686"/>
            <a:ext cx="2134491" cy="1739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8" descr="E:\Новая папка\4.Фахруллина Альбина Альбертовна, заместитель директора по учебно-воспитательной работе, учитель информати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94904">
            <a:off x="1693462" y="2130559"/>
            <a:ext cx="2027320" cy="17517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3" descr="E:\Новая папка\30. Зиннато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500570"/>
            <a:ext cx="2074814" cy="207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11" descr="E:\Новая папка\2.Абударова Наиля Хаертдиновна, учитель математи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447510">
            <a:off x="2118355" y="4659727"/>
            <a:ext cx="2112871" cy="21524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14" descr="E:\Новая папка\3.Максякова Ольга Валентиновна, учитель математик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186384">
            <a:off x="117190" y="4410325"/>
            <a:ext cx="2192937" cy="2084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E:\Новая папка\16. Гареева Елена Борисовна, учитель истории, председатель профком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12994">
            <a:off x="110830" y="2383353"/>
            <a:ext cx="1850431" cy="20774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8" descr="E:\Новая папка\21.Самойлова Елена Викторовна, учитель немецкого язык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99892">
            <a:off x="4477831" y="4480478"/>
            <a:ext cx="1825197" cy="17912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E:\Новая папка\1. Сырова Ольга Варсонофьевна, учитель математики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86512" y="2857496"/>
            <a:ext cx="1646196" cy="17520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1" descr="E:\Новая папка\15. Хлопочкина Кристина Васильевна, учитель истории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273202">
            <a:off x="6021735" y="943768"/>
            <a:ext cx="1920340" cy="2038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71736" y="1428736"/>
            <a:ext cx="1694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000" b="1" dirty="0" smtClean="0"/>
              <a:t>Победители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785926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«Наш лучший учитель года - 2012»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2198" y="2643182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Хлопочкина</a:t>
            </a:r>
            <a:r>
              <a:rPr lang="ru-RU" dirty="0" smtClean="0"/>
              <a:t> К.В.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357694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Гареева Е.Б.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86512" y="4357694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Сырова</a:t>
            </a:r>
            <a:r>
              <a:rPr lang="ru-RU" dirty="0" smtClean="0"/>
              <a:t> О.В.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00298" y="6488668"/>
            <a:ext cx="182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Абударова</a:t>
            </a:r>
            <a:r>
              <a:rPr lang="ru-RU" dirty="0" smtClean="0"/>
              <a:t> Н.Х.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85918" y="378619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Сабирова</a:t>
            </a:r>
            <a:r>
              <a:rPr lang="ru-RU" dirty="0" smtClean="0"/>
              <a:t> А.А.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285984" y="4643446"/>
            <a:ext cx="210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Сулейманова С.А.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86314" y="3786190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Гумарова</a:t>
            </a:r>
            <a:r>
              <a:rPr lang="ru-RU" dirty="0" smtClean="0"/>
              <a:t> Г.Г.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6215082"/>
            <a:ext cx="183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Самойлова Е.В.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29388" y="6488668"/>
            <a:ext cx="1803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Зиннатова</a:t>
            </a:r>
            <a:r>
              <a:rPr lang="ru-RU" dirty="0" smtClean="0"/>
              <a:t> И.Р.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6286520"/>
            <a:ext cx="183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Максякова</a:t>
            </a:r>
            <a:r>
              <a:rPr lang="ru-RU" dirty="0" smtClean="0"/>
              <a:t> О.В.</a:t>
            </a:r>
            <a:endParaRPr lang="ru-RU" dirty="0"/>
          </a:p>
        </p:txBody>
      </p:sp>
      <p:sp>
        <p:nvSpPr>
          <p:cNvPr id="27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74868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Учительский потенциал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239000" cy="74868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Учительский потенциал</a:t>
            </a:r>
            <a:endParaRPr lang="ru-RU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Победитель гранта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«Лучший учитель года - 2013»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Эткеева</a:t>
            </a:r>
            <a:r>
              <a:rPr lang="ru-RU" sz="2400" b="1" dirty="0" smtClean="0">
                <a:solidFill>
                  <a:srgbClr val="002060"/>
                </a:solidFill>
              </a:rPr>
              <a:t> М.Г.- учитель физики</a:t>
            </a:r>
          </a:p>
          <a:p>
            <a:pPr algn="ctr">
              <a:buNone/>
            </a:pPr>
            <a:endParaRPr lang="ru-RU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Победители ПНПО – 2013</a:t>
            </a:r>
          </a:p>
          <a:p>
            <a:pPr algn="ctr"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Гумарова</a:t>
            </a:r>
            <a:r>
              <a:rPr lang="ru-RU" sz="2400" b="1" dirty="0" smtClean="0">
                <a:solidFill>
                  <a:srgbClr val="002060"/>
                </a:solidFill>
              </a:rPr>
              <a:t> Г.Г- учитель немецкого языка</a:t>
            </a:r>
          </a:p>
          <a:p>
            <a:pPr algn="ctr"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Сабирова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А.А.-учитель</a:t>
            </a:r>
            <a:r>
              <a:rPr lang="ru-RU" sz="2400" b="1" dirty="0" smtClean="0">
                <a:solidFill>
                  <a:srgbClr val="002060"/>
                </a:solidFill>
              </a:rPr>
              <a:t> информатики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Picture 8" descr="E:\Новая папка\4.Фахруллина Альбина Альбертовна, заместитель директора по учебно-воспитательной работе, учитель информат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94904">
            <a:off x="979082" y="4845203"/>
            <a:ext cx="2027320" cy="17517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E:\Новая папка\22. Гумарова Гузель Гильфановна, учитель немецкого язы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714884"/>
            <a:ext cx="1863611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Эткеева Маргарита Геннадьевна, учитель физи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214422"/>
            <a:ext cx="1357322" cy="20359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9">
      <a:dk1>
        <a:sysClr val="windowText" lastClr="000000"/>
      </a:dk1>
      <a:lt1>
        <a:sysClr val="window" lastClr="FFFFFF"/>
      </a:lt1>
      <a:dk2>
        <a:srgbClr val="89C3E5"/>
      </a:dk2>
      <a:lt2>
        <a:srgbClr val="C00000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E59CA4"/>
      </a:accent5>
      <a:accent6>
        <a:srgbClr val="C19859"/>
      </a:accent6>
      <a:hlink>
        <a:srgbClr val="6B9F25"/>
      </a:hlink>
      <a:folHlink>
        <a:srgbClr val="B26B02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885</TotalTime>
  <Words>893</Words>
  <Application>Microsoft Office PowerPoint</Application>
  <PresentationFormat>Экран (4:3)</PresentationFormat>
  <Paragraphs>480</Paragraphs>
  <Slides>24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Изящная</vt:lpstr>
      <vt:lpstr>Слайд</vt:lpstr>
      <vt:lpstr>     1.Итоги работы  гимназии  за 2012-2013  учебный год  2. Планы на   2013-2014 учебный год </vt:lpstr>
      <vt:lpstr>Слайд 2</vt:lpstr>
      <vt:lpstr>   ШКОЛА В ЦИФРАХ </vt:lpstr>
      <vt:lpstr>   ШКОЛА В ЦИФРАХ </vt:lpstr>
      <vt:lpstr>Учительский потенциал</vt:lpstr>
      <vt:lpstr>Учительский потенциал</vt:lpstr>
      <vt:lpstr>Учительский потенциал</vt:lpstr>
      <vt:lpstr>Учительский потенциал</vt:lpstr>
      <vt:lpstr>Учительский потенциал</vt:lpstr>
      <vt:lpstr>Слайд 10</vt:lpstr>
      <vt:lpstr>Слайд 11</vt:lpstr>
      <vt:lpstr>Слайд 12</vt:lpstr>
      <vt:lpstr>Слайд 13</vt:lpstr>
      <vt:lpstr>ЕГЭ – 2013 Средний балл  2010-2013  гг.</vt:lpstr>
      <vt:lpstr>ЕГЭ- 2013  лучшие результаты (свыше 80 б)</vt:lpstr>
      <vt:lpstr>Слайд 16</vt:lpstr>
      <vt:lpstr>Слайд 17</vt:lpstr>
      <vt:lpstr>Результаты ГИА - 2013 </vt:lpstr>
      <vt:lpstr>Средняя оценка ГИА   2010-2013 гг.</vt:lpstr>
      <vt:lpstr>ГИА - 2013 Качество обученности </vt:lpstr>
      <vt:lpstr>Слайд 21</vt:lpstr>
      <vt:lpstr>Слайд 22</vt:lpstr>
      <vt:lpstr>Работа с одаренными детьми 2012/2013 учебный год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развития  гимназии № 94  на 2011-2015 годы</dc:title>
  <dc:creator>Владимирова</dc:creator>
  <cp:lastModifiedBy>ADMIN</cp:lastModifiedBy>
  <cp:revision>94</cp:revision>
  <dcterms:created xsi:type="dcterms:W3CDTF">2011-08-31T02:32:58Z</dcterms:created>
  <dcterms:modified xsi:type="dcterms:W3CDTF">2013-09-12T14:48:31Z</dcterms:modified>
</cp:coreProperties>
</file>